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Montserrat" panose="00000500000000000000" pitchFamily="2" charset="0"/>
      <p:regular r:id="rId32"/>
    </p:embeddedFont>
    <p:embeddedFont>
      <p:font typeface="Montserrat Bold" panose="00000800000000000000" charset="0"/>
      <p:regular r:id="rId33"/>
    </p:embeddedFont>
    <p:embeddedFont>
      <p:font typeface="Roboto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1345252" y="1640678"/>
            <a:ext cx="5839314" cy="5853949"/>
          </a:xfrm>
          <a:custGeom>
            <a:avLst/>
            <a:gdLst/>
            <a:ahLst/>
            <a:cxnLst/>
            <a:rect l="l" t="t" r="r" b="b"/>
            <a:pathLst>
              <a:path w="5839314" h="5853949">
                <a:moveTo>
                  <a:pt x="0" y="0"/>
                </a:moveTo>
                <a:lnTo>
                  <a:pt x="5839315" y="0"/>
                </a:lnTo>
                <a:lnTo>
                  <a:pt x="5839315" y="5853949"/>
                </a:lnTo>
                <a:lnTo>
                  <a:pt x="0" y="5853949"/>
                </a:lnTo>
                <a:lnTo>
                  <a:pt x="0" y="0"/>
                </a:lnTo>
                <a:close/>
              </a:path>
            </a:pathLst>
          </a:custGeom>
          <a:blipFill>
            <a:blip r:embed="rId2"/>
            <a:stretch>
              <a:fillRect/>
            </a:stretch>
          </a:blipFill>
        </p:spPr>
      </p:sp>
      <p:grpSp>
        <p:nvGrpSpPr>
          <p:cNvPr id="3" name="Group 3"/>
          <p:cNvGrpSpPr/>
          <p:nvPr/>
        </p:nvGrpSpPr>
        <p:grpSpPr>
          <a:xfrm>
            <a:off x="6891152" y="1578455"/>
            <a:ext cx="501504" cy="5015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47625"/>
              <a:ext cx="660400" cy="688975"/>
            </a:xfrm>
            <a:prstGeom prst="rect">
              <a:avLst/>
            </a:prstGeom>
          </p:spPr>
          <p:txBody>
            <a:bodyPr lIns="33808" tIns="33808" rIns="33808" bIns="33808" rtlCol="0" anchor="ctr"/>
            <a:lstStyle/>
            <a:p>
              <a:pPr algn="ctr">
                <a:lnSpc>
                  <a:spcPts val="1770"/>
                </a:lnSpc>
                <a:spcBef>
                  <a:spcPct val="0"/>
                </a:spcBef>
              </a:pPr>
              <a:endParaRPr/>
            </a:p>
          </p:txBody>
        </p:sp>
      </p:grpSp>
      <p:sp>
        <p:nvSpPr>
          <p:cNvPr id="6" name="TextBox 6"/>
          <p:cNvSpPr txBox="1"/>
          <p:nvPr/>
        </p:nvSpPr>
        <p:spPr>
          <a:xfrm>
            <a:off x="438520" y="3431740"/>
            <a:ext cx="8629280" cy="2273571"/>
          </a:xfrm>
          <a:prstGeom prst="rect">
            <a:avLst/>
          </a:prstGeom>
        </p:spPr>
        <p:txBody>
          <a:bodyPr wrap="square" lIns="0" tIns="0" rIns="0" bIns="0" rtlCol="0" anchor="t">
            <a:spAutoFit/>
          </a:bodyPr>
          <a:lstStyle/>
          <a:p>
            <a:pPr algn="l">
              <a:lnSpc>
                <a:spcPts val="9229"/>
              </a:lnSpc>
              <a:spcBef>
                <a:spcPct val="0"/>
              </a:spcBef>
            </a:pPr>
            <a:r>
              <a:rPr lang="en-US" sz="6592" dirty="0">
                <a:solidFill>
                  <a:srgbClr val="000000"/>
                </a:solidFill>
                <a:latin typeface="Montserrat Bold"/>
              </a:rPr>
              <a:t>BANKING CUSTOMER CHURN</a:t>
            </a:r>
          </a:p>
        </p:txBody>
      </p:sp>
      <p:grpSp>
        <p:nvGrpSpPr>
          <p:cNvPr id="7" name="Group 7"/>
          <p:cNvGrpSpPr/>
          <p:nvPr/>
        </p:nvGrpSpPr>
        <p:grpSpPr>
          <a:xfrm>
            <a:off x="11559605" y="8693136"/>
            <a:ext cx="1050790" cy="10507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47625"/>
              <a:ext cx="660400" cy="688975"/>
            </a:xfrm>
            <a:prstGeom prst="rect">
              <a:avLst/>
            </a:prstGeom>
          </p:spPr>
          <p:txBody>
            <a:bodyPr lIns="33808" tIns="33808" rIns="33808" bIns="33808" rtlCol="0" anchor="ctr"/>
            <a:lstStyle/>
            <a:p>
              <a:pPr algn="ctr">
                <a:lnSpc>
                  <a:spcPts val="1770"/>
                </a:lnSpc>
                <a:spcBef>
                  <a:spcPct val="0"/>
                </a:spcBef>
              </a:pPr>
              <a:endParaRPr/>
            </a:p>
          </p:txBody>
        </p:sp>
      </p:grpSp>
      <p:sp>
        <p:nvSpPr>
          <p:cNvPr id="10" name="TextBox 10"/>
          <p:cNvSpPr txBox="1"/>
          <p:nvPr/>
        </p:nvSpPr>
        <p:spPr>
          <a:xfrm>
            <a:off x="0" y="8000042"/>
            <a:ext cx="6389707" cy="510588"/>
          </a:xfrm>
          <a:prstGeom prst="rect">
            <a:avLst/>
          </a:prstGeom>
        </p:spPr>
        <p:txBody>
          <a:bodyPr lIns="0" tIns="0" rIns="0" bIns="0" rtlCol="0" anchor="t">
            <a:spAutoFit/>
          </a:bodyPr>
          <a:lstStyle/>
          <a:p>
            <a:pPr algn="l">
              <a:lnSpc>
                <a:spcPts val="4222"/>
              </a:lnSpc>
              <a:spcBef>
                <a:spcPct val="0"/>
              </a:spcBef>
            </a:pPr>
            <a:r>
              <a:rPr lang="en-US" sz="3015">
                <a:solidFill>
                  <a:srgbClr val="000000"/>
                </a:solidFill>
                <a:latin typeface="Montserrat"/>
              </a:rPr>
              <a:t>Presentated by Nicole Bosibori</a:t>
            </a:r>
          </a:p>
        </p:txBody>
      </p:sp>
      <p:sp>
        <p:nvSpPr>
          <p:cNvPr id="11" name="Freeform 11"/>
          <p:cNvSpPr/>
          <p:nvPr/>
        </p:nvSpPr>
        <p:spPr>
          <a:xfrm>
            <a:off x="202848" y="1536612"/>
            <a:ext cx="471344" cy="585190"/>
          </a:xfrm>
          <a:custGeom>
            <a:avLst/>
            <a:gdLst/>
            <a:ahLst/>
            <a:cxnLst/>
            <a:rect l="l" t="t" r="r" b="b"/>
            <a:pathLst>
              <a:path w="471344" h="585190">
                <a:moveTo>
                  <a:pt x="0" y="0"/>
                </a:moveTo>
                <a:lnTo>
                  <a:pt x="471343" y="0"/>
                </a:lnTo>
                <a:lnTo>
                  <a:pt x="471343" y="585189"/>
                </a:lnTo>
                <a:lnTo>
                  <a:pt x="0" y="5851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286745" y="1142933"/>
            <a:ext cx="10678083" cy="6846827"/>
          </a:xfrm>
          <a:custGeom>
            <a:avLst/>
            <a:gdLst/>
            <a:ahLst/>
            <a:cxnLst/>
            <a:rect l="l" t="t" r="r" b="b"/>
            <a:pathLst>
              <a:path w="10678083" h="6846827">
                <a:moveTo>
                  <a:pt x="0" y="0"/>
                </a:moveTo>
                <a:lnTo>
                  <a:pt x="10678083" y="0"/>
                </a:lnTo>
                <a:lnTo>
                  <a:pt x="10678083" y="6846827"/>
                </a:lnTo>
                <a:lnTo>
                  <a:pt x="0" y="6846827"/>
                </a:lnTo>
                <a:lnTo>
                  <a:pt x="0" y="0"/>
                </a:lnTo>
                <a:close/>
              </a:path>
            </a:pathLst>
          </a:custGeom>
          <a:blipFill>
            <a:blip r:embed="rId3"/>
            <a:stretch>
              <a:fillRect/>
            </a:stretch>
          </a:blipFill>
        </p:spPr>
      </p:sp>
      <p:sp>
        <p:nvSpPr>
          <p:cNvPr id="8" name="TextBox 8"/>
          <p:cNvSpPr txBox="1"/>
          <p:nvPr/>
        </p:nvSpPr>
        <p:spPr>
          <a:xfrm>
            <a:off x="1249989" y="2274946"/>
            <a:ext cx="5926983" cy="916426"/>
          </a:xfrm>
          <a:prstGeom prst="rect">
            <a:avLst/>
          </a:prstGeom>
        </p:spPr>
        <p:txBody>
          <a:bodyPr lIns="0" tIns="0" rIns="0" bIns="0" rtlCol="0" anchor="t">
            <a:spAutoFit/>
          </a:bodyPr>
          <a:lstStyle/>
          <a:p>
            <a:pPr marL="0" lvl="0" indent="0" algn="l">
              <a:lnSpc>
                <a:spcPts val="7106"/>
              </a:lnSpc>
              <a:spcBef>
                <a:spcPct val="0"/>
              </a:spcBef>
            </a:pPr>
            <a:r>
              <a:rPr lang="en-US" sz="5921">
                <a:solidFill>
                  <a:srgbClr val="F4F6FC"/>
                </a:solidFill>
                <a:latin typeface="Roboto Bold"/>
              </a:rPr>
              <a:t>Tenure</a:t>
            </a:r>
          </a:p>
        </p:txBody>
      </p:sp>
      <p:sp>
        <p:nvSpPr>
          <p:cNvPr id="9" name="TextBox 9"/>
          <p:cNvSpPr txBox="1"/>
          <p:nvPr/>
        </p:nvSpPr>
        <p:spPr>
          <a:xfrm>
            <a:off x="416828" y="3797411"/>
            <a:ext cx="6356202" cy="1819222"/>
          </a:xfrm>
          <a:prstGeom prst="rect">
            <a:avLst/>
          </a:prstGeom>
        </p:spPr>
        <p:txBody>
          <a:bodyPr lIns="0" tIns="0" rIns="0" bIns="0" rtlCol="0" anchor="t">
            <a:spAutoFit/>
          </a:bodyPr>
          <a:lstStyle/>
          <a:p>
            <a:pPr marL="0" lvl="0" indent="0" algn="l">
              <a:lnSpc>
                <a:spcPts val="4890"/>
              </a:lnSpc>
              <a:spcBef>
                <a:spcPct val="0"/>
              </a:spcBef>
            </a:pPr>
            <a:r>
              <a:rPr lang="en-US" sz="3493">
                <a:solidFill>
                  <a:srgbClr val="FFFFFF"/>
                </a:solidFill>
                <a:latin typeface="Montserrat"/>
              </a:rPr>
              <a:t>Majority of the customers have been with the bank number for 2 years.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450727" y="1606273"/>
            <a:ext cx="10426974" cy="6803160"/>
          </a:xfrm>
          <a:custGeom>
            <a:avLst/>
            <a:gdLst/>
            <a:ahLst/>
            <a:cxnLst/>
            <a:rect l="l" t="t" r="r" b="b"/>
            <a:pathLst>
              <a:path w="10426974" h="6803160">
                <a:moveTo>
                  <a:pt x="0" y="0"/>
                </a:moveTo>
                <a:lnTo>
                  <a:pt x="10426974" y="0"/>
                </a:lnTo>
                <a:lnTo>
                  <a:pt x="10426974" y="6803160"/>
                </a:lnTo>
                <a:lnTo>
                  <a:pt x="0" y="6803160"/>
                </a:lnTo>
                <a:lnTo>
                  <a:pt x="0" y="0"/>
                </a:lnTo>
                <a:close/>
              </a:path>
            </a:pathLst>
          </a:custGeom>
          <a:blipFill>
            <a:blip r:embed="rId3"/>
            <a:stretch>
              <a:fillRect l="-3022" r="-3022" b="-4244"/>
            </a:stretch>
          </a:blipFill>
        </p:spPr>
      </p:sp>
      <p:sp>
        <p:nvSpPr>
          <p:cNvPr id="8" name="TextBox 8"/>
          <p:cNvSpPr txBox="1"/>
          <p:nvPr/>
        </p:nvSpPr>
        <p:spPr>
          <a:xfrm>
            <a:off x="633911" y="1350829"/>
            <a:ext cx="5926983" cy="916426"/>
          </a:xfrm>
          <a:prstGeom prst="rect">
            <a:avLst/>
          </a:prstGeom>
        </p:spPr>
        <p:txBody>
          <a:bodyPr lIns="0" tIns="0" rIns="0" bIns="0" rtlCol="0" anchor="t">
            <a:spAutoFit/>
          </a:bodyPr>
          <a:lstStyle/>
          <a:p>
            <a:pPr marL="0" lvl="0" indent="0" algn="l">
              <a:lnSpc>
                <a:spcPts val="7106"/>
              </a:lnSpc>
              <a:spcBef>
                <a:spcPct val="0"/>
              </a:spcBef>
            </a:pPr>
            <a:r>
              <a:rPr lang="en-US" sz="5921">
                <a:solidFill>
                  <a:srgbClr val="F4F6FC"/>
                </a:solidFill>
                <a:latin typeface="Roboto Bold"/>
              </a:rPr>
              <a:t>Balance Analysis</a:t>
            </a:r>
          </a:p>
        </p:txBody>
      </p:sp>
      <p:sp>
        <p:nvSpPr>
          <p:cNvPr id="9" name="TextBox 9"/>
          <p:cNvSpPr txBox="1"/>
          <p:nvPr/>
        </p:nvSpPr>
        <p:spPr>
          <a:xfrm>
            <a:off x="1189490" y="3932353"/>
            <a:ext cx="4774261" cy="1400682"/>
          </a:xfrm>
          <a:prstGeom prst="rect">
            <a:avLst/>
          </a:prstGeom>
        </p:spPr>
        <p:txBody>
          <a:bodyPr lIns="0" tIns="0" rIns="0" bIns="0" rtlCol="0" anchor="t">
            <a:spAutoFit/>
          </a:bodyPr>
          <a:lstStyle/>
          <a:p>
            <a:pPr algn="l">
              <a:lnSpc>
                <a:spcPts val="3749"/>
              </a:lnSpc>
            </a:pPr>
            <a:endParaRPr/>
          </a:p>
          <a:p>
            <a:pPr marL="0" lvl="0" indent="0" algn="l">
              <a:lnSpc>
                <a:spcPts val="3749"/>
              </a:lnSpc>
              <a:spcBef>
                <a:spcPct val="0"/>
              </a:spcBef>
            </a:pPr>
            <a:r>
              <a:rPr lang="en-US" sz="2677">
                <a:solidFill>
                  <a:srgbClr val="FFFFFF"/>
                </a:solidFill>
                <a:latin typeface="Montserrat"/>
              </a:rPr>
              <a:t>Majority of the clients have 0 balance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292182" y="1101503"/>
            <a:ext cx="10616642" cy="7142105"/>
          </a:xfrm>
          <a:custGeom>
            <a:avLst/>
            <a:gdLst/>
            <a:ahLst/>
            <a:cxnLst/>
            <a:rect l="l" t="t" r="r" b="b"/>
            <a:pathLst>
              <a:path w="10616642" h="7142105">
                <a:moveTo>
                  <a:pt x="0" y="0"/>
                </a:moveTo>
                <a:lnTo>
                  <a:pt x="10616642" y="0"/>
                </a:lnTo>
                <a:lnTo>
                  <a:pt x="10616642" y="7142105"/>
                </a:lnTo>
                <a:lnTo>
                  <a:pt x="0" y="7142105"/>
                </a:lnTo>
                <a:lnTo>
                  <a:pt x="0" y="0"/>
                </a:lnTo>
                <a:close/>
              </a:path>
            </a:pathLst>
          </a:custGeom>
          <a:blipFill>
            <a:blip r:embed="rId3"/>
            <a:stretch>
              <a:fillRect/>
            </a:stretch>
          </a:blipFill>
        </p:spPr>
      </p:sp>
      <p:sp>
        <p:nvSpPr>
          <p:cNvPr id="8" name="TextBox 8"/>
          <p:cNvSpPr txBox="1"/>
          <p:nvPr/>
        </p:nvSpPr>
        <p:spPr>
          <a:xfrm>
            <a:off x="604596" y="1702535"/>
            <a:ext cx="5975550" cy="1180440"/>
          </a:xfrm>
          <a:prstGeom prst="rect">
            <a:avLst/>
          </a:prstGeom>
        </p:spPr>
        <p:txBody>
          <a:bodyPr lIns="0" tIns="0" rIns="0" bIns="0" rtlCol="0" anchor="t">
            <a:spAutoFit/>
          </a:bodyPr>
          <a:lstStyle/>
          <a:p>
            <a:pPr marL="0" lvl="0" indent="0" algn="l">
              <a:lnSpc>
                <a:spcPts val="4673"/>
              </a:lnSpc>
              <a:spcBef>
                <a:spcPct val="0"/>
              </a:spcBef>
            </a:pPr>
            <a:r>
              <a:rPr lang="en-US" sz="3894">
                <a:solidFill>
                  <a:srgbClr val="F4F6FC"/>
                </a:solidFill>
                <a:latin typeface="Roboto Bold"/>
              </a:rPr>
              <a:t>Products Purchased by customers</a:t>
            </a:r>
          </a:p>
        </p:txBody>
      </p:sp>
      <p:sp>
        <p:nvSpPr>
          <p:cNvPr id="9" name="TextBox 9"/>
          <p:cNvSpPr txBox="1"/>
          <p:nvPr/>
        </p:nvSpPr>
        <p:spPr>
          <a:xfrm>
            <a:off x="604596" y="4393602"/>
            <a:ext cx="6259115" cy="2145441"/>
          </a:xfrm>
          <a:prstGeom prst="rect">
            <a:avLst/>
          </a:prstGeom>
        </p:spPr>
        <p:txBody>
          <a:bodyPr lIns="0" tIns="0" rIns="0" bIns="0" rtlCol="0" anchor="t">
            <a:spAutoFit/>
          </a:bodyPr>
          <a:lstStyle/>
          <a:p>
            <a:pPr marL="0" lvl="0" indent="0" algn="l">
              <a:lnSpc>
                <a:spcPts val="5774"/>
              </a:lnSpc>
              <a:spcBef>
                <a:spcPct val="0"/>
              </a:spcBef>
            </a:pPr>
            <a:r>
              <a:rPr lang="en-US" sz="4124">
                <a:solidFill>
                  <a:srgbClr val="FFFFFF"/>
                </a:solidFill>
                <a:latin typeface="Montserrat"/>
              </a:rPr>
              <a:t>Majority of the customers have 1 to 2 bank products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683956" y="1028700"/>
            <a:ext cx="10190451" cy="6994165"/>
          </a:xfrm>
          <a:custGeom>
            <a:avLst/>
            <a:gdLst/>
            <a:ahLst/>
            <a:cxnLst/>
            <a:rect l="l" t="t" r="r" b="b"/>
            <a:pathLst>
              <a:path w="10190451" h="6994165">
                <a:moveTo>
                  <a:pt x="0" y="0"/>
                </a:moveTo>
                <a:lnTo>
                  <a:pt x="10190452" y="0"/>
                </a:lnTo>
                <a:lnTo>
                  <a:pt x="10190452" y="6994165"/>
                </a:lnTo>
                <a:lnTo>
                  <a:pt x="0" y="6994165"/>
                </a:lnTo>
                <a:lnTo>
                  <a:pt x="0" y="0"/>
                </a:lnTo>
                <a:close/>
              </a:path>
            </a:pathLst>
          </a:custGeom>
          <a:blipFill>
            <a:blip r:embed="rId3"/>
            <a:stretch>
              <a:fillRect l="-1012" r="-1012"/>
            </a:stretch>
          </a:blipFill>
        </p:spPr>
      </p:sp>
      <p:sp>
        <p:nvSpPr>
          <p:cNvPr id="8" name="TextBox 8"/>
          <p:cNvSpPr txBox="1"/>
          <p:nvPr/>
        </p:nvSpPr>
        <p:spPr>
          <a:xfrm>
            <a:off x="416828" y="1139053"/>
            <a:ext cx="5926983" cy="1813803"/>
          </a:xfrm>
          <a:prstGeom prst="rect">
            <a:avLst/>
          </a:prstGeom>
        </p:spPr>
        <p:txBody>
          <a:bodyPr lIns="0" tIns="0" rIns="0" bIns="0" rtlCol="0" anchor="t">
            <a:spAutoFit/>
          </a:bodyPr>
          <a:lstStyle/>
          <a:p>
            <a:pPr marL="0" lvl="0" indent="0" algn="l">
              <a:lnSpc>
                <a:spcPts val="7106"/>
              </a:lnSpc>
              <a:spcBef>
                <a:spcPct val="0"/>
              </a:spcBef>
            </a:pPr>
            <a:r>
              <a:rPr lang="en-US" sz="5921">
                <a:solidFill>
                  <a:srgbClr val="F4F6FC"/>
                </a:solidFill>
                <a:latin typeface="Roboto Bold"/>
              </a:rPr>
              <a:t>Customers with Credit Cards</a:t>
            </a:r>
          </a:p>
        </p:txBody>
      </p:sp>
      <p:sp>
        <p:nvSpPr>
          <p:cNvPr id="9" name="TextBox 9"/>
          <p:cNvSpPr txBox="1"/>
          <p:nvPr/>
        </p:nvSpPr>
        <p:spPr>
          <a:xfrm>
            <a:off x="672416" y="4459108"/>
            <a:ext cx="5396956" cy="1908468"/>
          </a:xfrm>
          <a:prstGeom prst="rect">
            <a:avLst/>
          </a:prstGeom>
        </p:spPr>
        <p:txBody>
          <a:bodyPr lIns="0" tIns="0" rIns="0" bIns="0" rtlCol="0" anchor="t">
            <a:spAutoFit/>
          </a:bodyPr>
          <a:lstStyle/>
          <a:p>
            <a:pPr marL="0" lvl="0" indent="0" algn="l">
              <a:lnSpc>
                <a:spcPts val="5139"/>
              </a:lnSpc>
              <a:spcBef>
                <a:spcPct val="0"/>
              </a:spcBef>
            </a:pPr>
            <a:r>
              <a:rPr lang="en-US" sz="3670">
                <a:solidFill>
                  <a:srgbClr val="FFFFFF"/>
                </a:solidFill>
                <a:latin typeface="Montserrat"/>
              </a:rPr>
              <a:t>Majority of the customers have credit cards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562624" y="1028700"/>
            <a:ext cx="9817600" cy="7634385"/>
          </a:xfrm>
          <a:custGeom>
            <a:avLst/>
            <a:gdLst/>
            <a:ahLst/>
            <a:cxnLst/>
            <a:rect l="l" t="t" r="r" b="b"/>
            <a:pathLst>
              <a:path w="9817600" h="7634385">
                <a:moveTo>
                  <a:pt x="0" y="0"/>
                </a:moveTo>
                <a:lnTo>
                  <a:pt x="9817600" y="0"/>
                </a:lnTo>
                <a:lnTo>
                  <a:pt x="9817600" y="7634385"/>
                </a:lnTo>
                <a:lnTo>
                  <a:pt x="0" y="7634385"/>
                </a:lnTo>
                <a:lnTo>
                  <a:pt x="0" y="0"/>
                </a:lnTo>
                <a:close/>
              </a:path>
            </a:pathLst>
          </a:custGeom>
          <a:blipFill>
            <a:blip r:embed="rId3"/>
            <a:stretch>
              <a:fillRect/>
            </a:stretch>
          </a:blipFill>
        </p:spPr>
      </p:sp>
      <p:sp>
        <p:nvSpPr>
          <p:cNvPr id="8" name="TextBox 8"/>
          <p:cNvSpPr txBox="1"/>
          <p:nvPr/>
        </p:nvSpPr>
        <p:spPr>
          <a:xfrm>
            <a:off x="416828" y="1312324"/>
            <a:ext cx="5926983" cy="916426"/>
          </a:xfrm>
          <a:prstGeom prst="rect">
            <a:avLst/>
          </a:prstGeom>
        </p:spPr>
        <p:txBody>
          <a:bodyPr lIns="0" tIns="0" rIns="0" bIns="0" rtlCol="0" anchor="t">
            <a:spAutoFit/>
          </a:bodyPr>
          <a:lstStyle/>
          <a:p>
            <a:pPr marL="0" lvl="0" indent="0" algn="l">
              <a:lnSpc>
                <a:spcPts val="7106"/>
              </a:lnSpc>
              <a:spcBef>
                <a:spcPct val="0"/>
              </a:spcBef>
            </a:pPr>
            <a:r>
              <a:rPr lang="en-US" sz="5921">
                <a:solidFill>
                  <a:srgbClr val="F4F6FC"/>
                </a:solidFill>
                <a:latin typeface="Roboto Bold"/>
              </a:rPr>
              <a:t>Member Status</a:t>
            </a:r>
          </a:p>
        </p:txBody>
      </p:sp>
      <p:sp>
        <p:nvSpPr>
          <p:cNvPr id="9" name="TextBox 9"/>
          <p:cNvSpPr txBox="1"/>
          <p:nvPr/>
        </p:nvSpPr>
        <p:spPr>
          <a:xfrm>
            <a:off x="532413" y="4215839"/>
            <a:ext cx="6155401" cy="2163271"/>
          </a:xfrm>
          <a:prstGeom prst="rect">
            <a:avLst/>
          </a:prstGeom>
        </p:spPr>
        <p:txBody>
          <a:bodyPr lIns="0" tIns="0" rIns="0" bIns="0" rtlCol="0" anchor="t">
            <a:spAutoFit/>
          </a:bodyPr>
          <a:lstStyle/>
          <a:p>
            <a:pPr marL="0" lvl="0" indent="0" algn="l">
              <a:lnSpc>
                <a:spcPts val="4332"/>
              </a:lnSpc>
              <a:spcBef>
                <a:spcPct val="0"/>
              </a:spcBef>
            </a:pPr>
            <a:r>
              <a:rPr lang="en-US" sz="3094">
                <a:solidFill>
                  <a:srgbClr val="FFFFFF"/>
                </a:solidFill>
                <a:latin typeface="Montserrat"/>
              </a:rPr>
              <a:t>Majority of the customers are inactive but compared to active members very few are inactive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351464" y="701514"/>
            <a:ext cx="10458603" cy="6785931"/>
          </a:xfrm>
          <a:custGeom>
            <a:avLst/>
            <a:gdLst/>
            <a:ahLst/>
            <a:cxnLst/>
            <a:rect l="l" t="t" r="r" b="b"/>
            <a:pathLst>
              <a:path w="10458603" h="6785931">
                <a:moveTo>
                  <a:pt x="0" y="0"/>
                </a:moveTo>
                <a:lnTo>
                  <a:pt x="10458603" y="0"/>
                </a:lnTo>
                <a:lnTo>
                  <a:pt x="10458603" y="6785931"/>
                </a:lnTo>
                <a:lnTo>
                  <a:pt x="0" y="6785931"/>
                </a:lnTo>
                <a:lnTo>
                  <a:pt x="0" y="0"/>
                </a:lnTo>
                <a:close/>
              </a:path>
            </a:pathLst>
          </a:custGeom>
          <a:blipFill>
            <a:blip r:embed="rId3"/>
            <a:stretch>
              <a:fillRect/>
            </a:stretch>
          </a:blipFill>
        </p:spPr>
      </p:sp>
      <p:sp>
        <p:nvSpPr>
          <p:cNvPr id="8" name="TextBox 8"/>
          <p:cNvSpPr txBox="1"/>
          <p:nvPr/>
        </p:nvSpPr>
        <p:spPr>
          <a:xfrm>
            <a:off x="701409" y="571005"/>
            <a:ext cx="6053531" cy="1352068"/>
          </a:xfrm>
          <a:prstGeom prst="rect">
            <a:avLst/>
          </a:prstGeom>
        </p:spPr>
        <p:txBody>
          <a:bodyPr lIns="0" tIns="0" rIns="0" bIns="0" rtlCol="0" anchor="t">
            <a:spAutoFit/>
          </a:bodyPr>
          <a:lstStyle/>
          <a:p>
            <a:pPr marL="0" lvl="0" indent="0" algn="l">
              <a:lnSpc>
                <a:spcPts val="5315"/>
              </a:lnSpc>
              <a:spcBef>
                <a:spcPct val="0"/>
              </a:spcBef>
            </a:pPr>
            <a:r>
              <a:rPr lang="en-US" sz="4429">
                <a:solidFill>
                  <a:srgbClr val="F4F6FC"/>
                </a:solidFill>
                <a:latin typeface="Roboto Bold"/>
              </a:rPr>
              <a:t>Customer estimated Salaries</a:t>
            </a:r>
          </a:p>
        </p:txBody>
      </p:sp>
      <p:sp>
        <p:nvSpPr>
          <p:cNvPr id="9" name="TextBox 9"/>
          <p:cNvSpPr txBox="1"/>
          <p:nvPr/>
        </p:nvSpPr>
        <p:spPr>
          <a:xfrm>
            <a:off x="701409" y="3229976"/>
            <a:ext cx="5913028" cy="1254626"/>
          </a:xfrm>
          <a:prstGeom prst="rect">
            <a:avLst/>
          </a:prstGeom>
        </p:spPr>
        <p:txBody>
          <a:bodyPr lIns="0" tIns="0" rIns="0" bIns="0" rtlCol="0" anchor="t">
            <a:spAutoFit/>
          </a:bodyPr>
          <a:lstStyle/>
          <a:p>
            <a:pPr marL="0" lvl="0" indent="0" algn="l">
              <a:lnSpc>
                <a:spcPts val="5101"/>
              </a:lnSpc>
              <a:spcBef>
                <a:spcPct val="0"/>
              </a:spcBef>
            </a:pPr>
            <a:r>
              <a:rPr lang="en-US" sz="3643">
                <a:solidFill>
                  <a:srgbClr val="FFFFFF"/>
                </a:solidFill>
                <a:latin typeface="Montserrat"/>
              </a:rPr>
              <a:t>Majority Estimated Salary is 100,000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564090" y="338109"/>
            <a:ext cx="10050975" cy="7047404"/>
          </a:xfrm>
          <a:custGeom>
            <a:avLst/>
            <a:gdLst/>
            <a:ahLst/>
            <a:cxnLst/>
            <a:rect l="l" t="t" r="r" b="b"/>
            <a:pathLst>
              <a:path w="10050975" h="7047404">
                <a:moveTo>
                  <a:pt x="0" y="0"/>
                </a:moveTo>
                <a:lnTo>
                  <a:pt x="10050975" y="0"/>
                </a:lnTo>
                <a:lnTo>
                  <a:pt x="10050975" y="7047403"/>
                </a:lnTo>
                <a:lnTo>
                  <a:pt x="0" y="7047403"/>
                </a:lnTo>
                <a:lnTo>
                  <a:pt x="0" y="0"/>
                </a:lnTo>
                <a:close/>
              </a:path>
            </a:pathLst>
          </a:custGeom>
          <a:blipFill>
            <a:blip r:embed="rId3"/>
            <a:stretch>
              <a:fillRect/>
            </a:stretch>
          </a:blipFill>
        </p:spPr>
      </p:sp>
      <p:sp>
        <p:nvSpPr>
          <p:cNvPr id="8" name="TextBox 8"/>
          <p:cNvSpPr txBox="1"/>
          <p:nvPr/>
        </p:nvSpPr>
        <p:spPr>
          <a:xfrm>
            <a:off x="416828" y="696044"/>
            <a:ext cx="6475457" cy="1515190"/>
          </a:xfrm>
          <a:prstGeom prst="rect">
            <a:avLst/>
          </a:prstGeom>
        </p:spPr>
        <p:txBody>
          <a:bodyPr lIns="0" tIns="0" rIns="0" bIns="0" rtlCol="0" anchor="t">
            <a:spAutoFit/>
          </a:bodyPr>
          <a:lstStyle/>
          <a:p>
            <a:pPr marL="0" lvl="0" indent="0" algn="l">
              <a:lnSpc>
                <a:spcPts val="5999"/>
              </a:lnSpc>
              <a:spcBef>
                <a:spcPct val="0"/>
              </a:spcBef>
            </a:pPr>
            <a:r>
              <a:rPr lang="en-US" sz="4999">
                <a:solidFill>
                  <a:srgbClr val="F4F6FC"/>
                </a:solidFill>
                <a:latin typeface="Roboto Bold"/>
              </a:rPr>
              <a:t>Count of customer Churn</a:t>
            </a:r>
          </a:p>
        </p:txBody>
      </p:sp>
      <p:sp>
        <p:nvSpPr>
          <p:cNvPr id="9" name="TextBox 9"/>
          <p:cNvSpPr txBox="1"/>
          <p:nvPr/>
        </p:nvSpPr>
        <p:spPr>
          <a:xfrm>
            <a:off x="691065" y="3364532"/>
            <a:ext cx="5463520" cy="1334402"/>
          </a:xfrm>
          <a:prstGeom prst="rect">
            <a:avLst/>
          </a:prstGeom>
        </p:spPr>
        <p:txBody>
          <a:bodyPr lIns="0" tIns="0" rIns="0" bIns="0" rtlCol="0" anchor="t">
            <a:spAutoFit/>
          </a:bodyPr>
          <a:lstStyle/>
          <a:p>
            <a:pPr marL="0" lvl="0" indent="0" algn="l">
              <a:lnSpc>
                <a:spcPts val="5403"/>
              </a:lnSpc>
              <a:spcBef>
                <a:spcPct val="0"/>
              </a:spcBef>
            </a:pPr>
            <a:r>
              <a:rPr lang="en-US" sz="3859">
                <a:solidFill>
                  <a:srgbClr val="FFFFFF"/>
                </a:solidFill>
                <a:latin typeface="Montserrat"/>
              </a:rPr>
              <a:t>Only a few customers exited the bank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176972" y="348953"/>
            <a:ext cx="10618514" cy="6786085"/>
          </a:xfrm>
          <a:custGeom>
            <a:avLst/>
            <a:gdLst/>
            <a:ahLst/>
            <a:cxnLst/>
            <a:rect l="l" t="t" r="r" b="b"/>
            <a:pathLst>
              <a:path w="10618514" h="6786085">
                <a:moveTo>
                  <a:pt x="0" y="0"/>
                </a:moveTo>
                <a:lnTo>
                  <a:pt x="10618513" y="0"/>
                </a:lnTo>
                <a:lnTo>
                  <a:pt x="10618513" y="6786085"/>
                </a:lnTo>
                <a:lnTo>
                  <a:pt x="0" y="6786085"/>
                </a:lnTo>
                <a:lnTo>
                  <a:pt x="0" y="0"/>
                </a:lnTo>
                <a:close/>
              </a:path>
            </a:pathLst>
          </a:custGeom>
          <a:blipFill>
            <a:blip r:embed="rId3"/>
            <a:stretch>
              <a:fillRect/>
            </a:stretch>
          </a:blipFill>
        </p:spPr>
      </p:sp>
      <p:sp>
        <p:nvSpPr>
          <p:cNvPr id="8" name="TextBox 8"/>
          <p:cNvSpPr txBox="1"/>
          <p:nvPr/>
        </p:nvSpPr>
        <p:spPr>
          <a:xfrm>
            <a:off x="614659" y="532500"/>
            <a:ext cx="6179863" cy="1280379"/>
          </a:xfrm>
          <a:prstGeom prst="rect">
            <a:avLst/>
          </a:prstGeom>
        </p:spPr>
        <p:txBody>
          <a:bodyPr lIns="0" tIns="0" rIns="0" bIns="0" rtlCol="0" anchor="t">
            <a:spAutoFit/>
          </a:bodyPr>
          <a:lstStyle/>
          <a:p>
            <a:pPr marL="0" lvl="0" indent="0" algn="l">
              <a:lnSpc>
                <a:spcPts val="5031"/>
              </a:lnSpc>
              <a:spcBef>
                <a:spcPct val="0"/>
              </a:spcBef>
            </a:pPr>
            <a:r>
              <a:rPr lang="en-US" sz="4193">
                <a:solidFill>
                  <a:srgbClr val="F4F6FC"/>
                </a:solidFill>
                <a:latin typeface="Roboto Bold"/>
              </a:rPr>
              <a:t>Customer Churn Vs Geography</a:t>
            </a:r>
          </a:p>
        </p:txBody>
      </p:sp>
      <p:sp>
        <p:nvSpPr>
          <p:cNvPr id="9" name="TextBox 9"/>
          <p:cNvSpPr txBox="1"/>
          <p:nvPr/>
        </p:nvSpPr>
        <p:spPr>
          <a:xfrm>
            <a:off x="741098" y="3309950"/>
            <a:ext cx="5650289" cy="1700122"/>
          </a:xfrm>
          <a:prstGeom prst="rect">
            <a:avLst/>
          </a:prstGeom>
        </p:spPr>
        <p:txBody>
          <a:bodyPr lIns="0" tIns="0" rIns="0" bIns="0" rtlCol="0" anchor="t">
            <a:spAutoFit/>
          </a:bodyPr>
          <a:lstStyle/>
          <a:p>
            <a:pPr marL="0" lvl="0" indent="0" algn="l">
              <a:lnSpc>
                <a:spcPts val="3415"/>
              </a:lnSpc>
              <a:spcBef>
                <a:spcPct val="0"/>
              </a:spcBef>
            </a:pPr>
            <a:r>
              <a:rPr lang="en-US" sz="2439">
                <a:solidFill>
                  <a:srgbClr val="FFFFFF"/>
                </a:solidFill>
                <a:latin typeface="Montserrat"/>
              </a:rPr>
              <a:t>In all countries minority of the customers exited where spain had the list customer churns and Germany had the most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176972" y="433453"/>
            <a:ext cx="10878223" cy="6952060"/>
          </a:xfrm>
          <a:custGeom>
            <a:avLst/>
            <a:gdLst/>
            <a:ahLst/>
            <a:cxnLst/>
            <a:rect l="l" t="t" r="r" b="b"/>
            <a:pathLst>
              <a:path w="10878223" h="6952060">
                <a:moveTo>
                  <a:pt x="0" y="0"/>
                </a:moveTo>
                <a:lnTo>
                  <a:pt x="10878223" y="0"/>
                </a:lnTo>
                <a:lnTo>
                  <a:pt x="10878223" y="6952059"/>
                </a:lnTo>
                <a:lnTo>
                  <a:pt x="0" y="6952059"/>
                </a:lnTo>
                <a:lnTo>
                  <a:pt x="0" y="0"/>
                </a:lnTo>
                <a:close/>
              </a:path>
            </a:pathLst>
          </a:custGeom>
          <a:blipFill>
            <a:blip r:embed="rId3"/>
            <a:stretch>
              <a:fillRect/>
            </a:stretch>
          </a:blipFill>
        </p:spPr>
      </p:sp>
      <p:sp>
        <p:nvSpPr>
          <p:cNvPr id="8" name="TextBox 8"/>
          <p:cNvSpPr txBox="1"/>
          <p:nvPr/>
        </p:nvSpPr>
        <p:spPr>
          <a:xfrm>
            <a:off x="787930" y="693462"/>
            <a:ext cx="5926983" cy="1301844"/>
          </a:xfrm>
          <a:prstGeom prst="rect">
            <a:avLst/>
          </a:prstGeom>
        </p:spPr>
        <p:txBody>
          <a:bodyPr lIns="0" tIns="0" rIns="0" bIns="0" rtlCol="0" anchor="t">
            <a:spAutoFit/>
          </a:bodyPr>
          <a:lstStyle/>
          <a:p>
            <a:pPr marL="0" lvl="0" indent="0" algn="l">
              <a:lnSpc>
                <a:spcPts val="5116"/>
              </a:lnSpc>
              <a:spcBef>
                <a:spcPct val="0"/>
              </a:spcBef>
            </a:pPr>
            <a:r>
              <a:rPr lang="en-US" sz="4264">
                <a:solidFill>
                  <a:srgbClr val="F4F6FC"/>
                </a:solidFill>
                <a:latin typeface="Roboto Bold"/>
              </a:rPr>
              <a:t>Customer Churn Vs Gender</a:t>
            </a:r>
          </a:p>
        </p:txBody>
      </p:sp>
      <p:sp>
        <p:nvSpPr>
          <p:cNvPr id="9" name="TextBox 9"/>
          <p:cNvSpPr txBox="1"/>
          <p:nvPr/>
        </p:nvSpPr>
        <p:spPr>
          <a:xfrm>
            <a:off x="1028700" y="3480004"/>
            <a:ext cx="5001486" cy="1663496"/>
          </a:xfrm>
          <a:prstGeom prst="rect">
            <a:avLst/>
          </a:prstGeom>
        </p:spPr>
        <p:txBody>
          <a:bodyPr lIns="0" tIns="0" rIns="0" bIns="0" rtlCol="0" anchor="t">
            <a:spAutoFit/>
          </a:bodyPr>
          <a:lstStyle/>
          <a:p>
            <a:pPr marL="0" lvl="0" indent="0" algn="l">
              <a:lnSpc>
                <a:spcPts val="4482"/>
              </a:lnSpc>
              <a:spcBef>
                <a:spcPct val="0"/>
              </a:spcBef>
            </a:pPr>
            <a:r>
              <a:rPr lang="en-US" sz="3201">
                <a:solidFill>
                  <a:srgbClr val="FFFFFF"/>
                </a:solidFill>
                <a:latin typeface="Montserrat"/>
              </a:rPr>
              <a:t>More female customers exited than the male ones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4957468" y="414572"/>
            <a:ext cx="12994694" cy="6963195"/>
          </a:xfrm>
          <a:custGeom>
            <a:avLst/>
            <a:gdLst/>
            <a:ahLst/>
            <a:cxnLst/>
            <a:rect l="l" t="t" r="r" b="b"/>
            <a:pathLst>
              <a:path w="12994694" h="6963195">
                <a:moveTo>
                  <a:pt x="0" y="0"/>
                </a:moveTo>
                <a:lnTo>
                  <a:pt x="12994694" y="0"/>
                </a:lnTo>
                <a:lnTo>
                  <a:pt x="12994694" y="6963194"/>
                </a:lnTo>
                <a:lnTo>
                  <a:pt x="0" y="6963194"/>
                </a:lnTo>
                <a:lnTo>
                  <a:pt x="0" y="0"/>
                </a:lnTo>
                <a:close/>
              </a:path>
            </a:pathLst>
          </a:custGeom>
          <a:blipFill>
            <a:blip r:embed="rId2"/>
            <a:stretch>
              <a:fillRect/>
            </a:stretch>
          </a:blipFill>
        </p:spPr>
      </p:sp>
      <p:sp>
        <p:nvSpPr>
          <p:cNvPr id="3" name="TextBox 3"/>
          <p:cNvSpPr txBox="1"/>
          <p:nvPr/>
        </p:nvSpPr>
        <p:spPr>
          <a:xfrm>
            <a:off x="756620" y="1877092"/>
            <a:ext cx="3735737" cy="3321782"/>
          </a:xfrm>
          <a:prstGeom prst="rect">
            <a:avLst/>
          </a:prstGeom>
        </p:spPr>
        <p:txBody>
          <a:bodyPr lIns="0" tIns="0" rIns="0" bIns="0" rtlCol="0" anchor="t">
            <a:spAutoFit/>
          </a:bodyPr>
          <a:lstStyle/>
          <a:p>
            <a:pPr algn="ctr">
              <a:lnSpc>
                <a:spcPts val="3809"/>
              </a:lnSpc>
              <a:spcBef>
                <a:spcPct val="0"/>
              </a:spcBef>
            </a:pPr>
            <a:r>
              <a:rPr lang="en-US" sz="2721">
                <a:solidFill>
                  <a:srgbClr val="000000"/>
                </a:solidFill>
                <a:latin typeface="Montserrat Bold"/>
              </a:rPr>
              <a:t>Majority of the customers are around the age of 40 while they are still the majority that exited and stayed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37398" y="4583161"/>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u="none" strike="noStrike">
                <a:solidFill>
                  <a:srgbClr val="000000"/>
                </a:solidFill>
                <a:latin typeface="Montserrat Bold"/>
              </a:rPr>
              <a:t>Introduction</a:t>
            </a:r>
          </a:p>
        </p:txBody>
      </p:sp>
      <p:sp>
        <p:nvSpPr>
          <p:cNvPr id="3" name="TextBox 3"/>
          <p:cNvSpPr txBox="1"/>
          <p:nvPr/>
        </p:nvSpPr>
        <p:spPr>
          <a:xfrm>
            <a:off x="1028700" y="6566811"/>
            <a:ext cx="15511726" cy="2349958"/>
          </a:xfrm>
          <a:prstGeom prst="rect">
            <a:avLst/>
          </a:prstGeom>
        </p:spPr>
        <p:txBody>
          <a:bodyPr lIns="0" tIns="0" rIns="0" bIns="0" rtlCol="0" anchor="t">
            <a:spAutoFit/>
          </a:bodyPr>
          <a:lstStyle/>
          <a:p>
            <a:pPr marL="0" lvl="0" indent="0" algn="l">
              <a:lnSpc>
                <a:spcPts val="6318"/>
              </a:lnSpc>
              <a:spcBef>
                <a:spcPct val="0"/>
              </a:spcBef>
            </a:pPr>
            <a:r>
              <a:rPr lang="en-US" sz="4512">
                <a:solidFill>
                  <a:srgbClr val="101010"/>
                </a:solidFill>
                <a:latin typeface="Montserrat"/>
              </a:rPr>
              <a:t> It is useful for analyzing factors influencing customer churn to identify customers at risk of leaving, helping banks enhance customer retention strategies.</a:t>
            </a:r>
          </a:p>
        </p:txBody>
      </p:sp>
      <p:grpSp>
        <p:nvGrpSpPr>
          <p:cNvPr id="4" name="Group 4"/>
          <p:cNvGrpSpPr/>
          <p:nvPr/>
        </p:nvGrpSpPr>
        <p:grpSpPr>
          <a:xfrm>
            <a:off x="0" y="1362075"/>
            <a:ext cx="18288000" cy="1874361"/>
            <a:chOff x="0" y="0"/>
            <a:chExt cx="9414331" cy="964887"/>
          </a:xfrm>
        </p:grpSpPr>
        <p:sp>
          <p:nvSpPr>
            <p:cNvPr id="5" name="Freeform 5"/>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5010939" y="230317"/>
            <a:ext cx="12744578" cy="6981266"/>
          </a:xfrm>
          <a:custGeom>
            <a:avLst/>
            <a:gdLst/>
            <a:ahLst/>
            <a:cxnLst/>
            <a:rect l="l" t="t" r="r" b="b"/>
            <a:pathLst>
              <a:path w="12744578" h="6981266">
                <a:moveTo>
                  <a:pt x="0" y="0"/>
                </a:moveTo>
                <a:lnTo>
                  <a:pt x="12744578" y="0"/>
                </a:lnTo>
                <a:lnTo>
                  <a:pt x="12744578" y="6981266"/>
                </a:lnTo>
                <a:lnTo>
                  <a:pt x="0" y="6981266"/>
                </a:lnTo>
                <a:lnTo>
                  <a:pt x="0" y="0"/>
                </a:lnTo>
                <a:close/>
              </a:path>
            </a:pathLst>
          </a:custGeom>
          <a:blipFill>
            <a:blip r:embed="rId2"/>
            <a:stretch>
              <a:fillRect/>
            </a:stretch>
          </a:blipFill>
        </p:spPr>
      </p:sp>
      <p:sp>
        <p:nvSpPr>
          <p:cNvPr id="3" name="TextBox 3"/>
          <p:cNvSpPr txBox="1"/>
          <p:nvPr/>
        </p:nvSpPr>
        <p:spPr>
          <a:xfrm>
            <a:off x="679611" y="2021384"/>
            <a:ext cx="3665662" cy="2724785"/>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Montserrat Bold"/>
              </a:rPr>
              <a:t>Considering the tenur and exiting the customers with the highest tenur(10) and the least tenur (0) exited the least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5315634" y="539068"/>
            <a:ext cx="12609057" cy="6839645"/>
          </a:xfrm>
          <a:custGeom>
            <a:avLst/>
            <a:gdLst/>
            <a:ahLst/>
            <a:cxnLst/>
            <a:rect l="l" t="t" r="r" b="b"/>
            <a:pathLst>
              <a:path w="12609057" h="6839645">
                <a:moveTo>
                  <a:pt x="0" y="0"/>
                </a:moveTo>
                <a:lnTo>
                  <a:pt x="12609057" y="0"/>
                </a:lnTo>
                <a:lnTo>
                  <a:pt x="12609057" y="6839644"/>
                </a:lnTo>
                <a:lnTo>
                  <a:pt x="0" y="6839644"/>
                </a:lnTo>
                <a:lnTo>
                  <a:pt x="0" y="0"/>
                </a:lnTo>
                <a:close/>
              </a:path>
            </a:pathLst>
          </a:custGeom>
          <a:blipFill>
            <a:blip r:embed="rId2"/>
            <a:stretch>
              <a:fillRect/>
            </a:stretch>
          </a:blipFill>
        </p:spPr>
      </p:sp>
      <p:sp>
        <p:nvSpPr>
          <p:cNvPr id="3" name="TextBox 3"/>
          <p:cNvSpPr txBox="1"/>
          <p:nvPr/>
        </p:nvSpPr>
        <p:spPr>
          <a:xfrm>
            <a:off x="1163467" y="1565347"/>
            <a:ext cx="2854211" cy="3712920"/>
          </a:xfrm>
          <a:prstGeom prst="rect">
            <a:avLst/>
          </a:prstGeom>
        </p:spPr>
        <p:txBody>
          <a:bodyPr lIns="0" tIns="0" rIns="0" bIns="0" rtlCol="0" anchor="t">
            <a:spAutoFit/>
          </a:bodyPr>
          <a:lstStyle/>
          <a:p>
            <a:pPr algn="ctr">
              <a:lnSpc>
                <a:spcPts val="2968"/>
              </a:lnSpc>
              <a:spcBef>
                <a:spcPct val="0"/>
              </a:spcBef>
            </a:pPr>
            <a:r>
              <a:rPr lang="en-US" sz="2120">
                <a:solidFill>
                  <a:srgbClr val="000000"/>
                </a:solidFill>
                <a:latin typeface="Montserrat Bold"/>
              </a:rPr>
              <a:t>Most customers have 2 products and majority of the customers that exited had 1 product</a:t>
            </a:r>
          </a:p>
          <a:p>
            <a:pPr algn="ctr">
              <a:lnSpc>
                <a:spcPts val="2968"/>
              </a:lnSpc>
              <a:spcBef>
                <a:spcPct val="0"/>
              </a:spcBef>
            </a:pPr>
            <a:endParaRPr lang="en-US" sz="2120">
              <a:solidFill>
                <a:srgbClr val="000000"/>
              </a:solidFill>
              <a:latin typeface="Montserrat Bold"/>
            </a:endParaRPr>
          </a:p>
          <a:p>
            <a:pPr algn="ctr">
              <a:lnSpc>
                <a:spcPts val="2968"/>
              </a:lnSpc>
              <a:spcBef>
                <a:spcPct val="0"/>
              </a:spcBef>
            </a:pPr>
            <a:r>
              <a:rPr lang="en-US" sz="2120">
                <a:solidFill>
                  <a:srgbClr val="000000"/>
                </a:solidFill>
                <a:latin typeface="Montserrat Bold"/>
              </a:rPr>
              <a:t>least number of exits had 4 products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452568" y="211777"/>
            <a:ext cx="11440697" cy="7311526"/>
          </a:xfrm>
          <a:custGeom>
            <a:avLst/>
            <a:gdLst/>
            <a:ahLst/>
            <a:cxnLst/>
            <a:rect l="l" t="t" r="r" b="b"/>
            <a:pathLst>
              <a:path w="11440697" h="7311526">
                <a:moveTo>
                  <a:pt x="0" y="0"/>
                </a:moveTo>
                <a:lnTo>
                  <a:pt x="11440697" y="0"/>
                </a:lnTo>
                <a:lnTo>
                  <a:pt x="11440697" y="7311525"/>
                </a:lnTo>
                <a:lnTo>
                  <a:pt x="0" y="7311525"/>
                </a:lnTo>
                <a:lnTo>
                  <a:pt x="0" y="0"/>
                </a:lnTo>
                <a:close/>
              </a:path>
            </a:pathLst>
          </a:custGeom>
          <a:blipFill>
            <a:blip r:embed="rId2"/>
            <a:stretch>
              <a:fillRect/>
            </a:stretch>
          </a:blipFill>
        </p:spPr>
      </p:sp>
      <p:sp>
        <p:nvSpPr>
          <p:cNvPr id="3" name="TextBox 3"/>
          <p:cNvSpPr txBox="1"/>
          <p:nvPr/>
        </p:nvSpPr>
        <p:spPr>
          <a:xfrm>
            <a:off x="1261755" y="2885517"/>
            <a:ext cx="3969474" cy="1780681"/>
          </a:xfrm>
          <a:prstGeom prst="rect">
            <a:avLst/>
          </a:prstGeom>
        </p:spPr>
        <p:txBody>
          <a:bodyPr lIns="0" tIns="0" rIns="0" bIns="0" rtlCol="0" anchor="t">
            <a:spAutoFit/>
          </a:bodyPr>
          <a:lstStyle/>
          <a:p>
            <a:pPr algn="ctr">
              <a:lnSpc>
                <a:spcPts val="4752"/>
              </a:lnSpc>
              <a:spcBef>
                <a:spcPct val="0"/>
              </a:spcBef>
            </a:pPr>
            <a:r>
              <a:rPr lang="en-US" sz="3394">
                <a:solidFill>
                  <a:srgbClr val="000000"/>
                </a:solidFill>
                <a:latin typeface="Montserrat Bold"/>
              </a:rPr>
              <a:t>Most inactive customers exited the bank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202725" y="2907906"/>
            <a:ext cx="11865177" cy="6665964"/>
          </a:xfrm>
          <a:custGeom>
            <a:avLst/>
            <a:gdLst/>
            <a:ahLst/>
            <a:cxnLst/>
            <a:rect l="l" t="t" r="r" b="b"/>
            <a:pathLst>
              <a:path w="11865177" h="6665964">
                <a:moveTo>
                  <a:pt x="0" y="0"/>
                </a:moveTo>
                <a:lnTo>
                  <a:pt x="11865177" y="0"/>
                </a:lnTo>
                <a:lnTo>
                  <a:pt x="11865177" y="6665964"/>
                </a:lnTo>
                <a:lnTo>
                  <a:pt x="0" y="6665964"/>
                </a:lnTo>
                <a:lnTo>
                  <a:pt x="0" y="0"/>
                </a:lnTo>
                <a:close/>
              </a:path>
            </a:pathLst>
          </a:custGeom>
          <a:blipFill>
            <a:blip r:embed="rId2"/>
            <a:stretch>
              <a:fillRect/>
            </a:stretch>
          </a:blipFill>
        </p:spPr>
      </p:sp>
      <p:sp>
        <p:nvSpPr>
          <p:cNvPr id="3" name="TextBox 3"/>
          <p:cNvSpPr txBox="1"/>
          <p:nvPr/>
        </p:nvSpPr>
        <p:spPr>
          <a:xfrm>
            <a:off x="218173" y="3855896"/>
            <a:ext cx="5801440" cy="4553585"/>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Montserrat Bold"/>
              </a:rPr>
              <a:t>The key factors influencing customer churn are the number of products, active membership status, and age. Geographic location, tenure, and gender also play important roles. Less influential factors include balance, having a credit card, credit score, and estimated salary.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438" y="629845"/>
            <a:ext cx="6218139" cy="621813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4" name="TextBox 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5" name="Group 5"/>
          <p:cNvGrpSpPr/>
          <p:nvPr/>
        </p:nvGrpSpPr>
        <p:grpSpPr>
          <a:xfrm>
            <a:off x="206145" y="894533"/>
            <a:ext cx="5685609" cy="5688763"/>
            <a:chOff x="0" y="0"/>
            <a:chExt cx="6489360" cy="6492960"/>
          </a:xfrm>
        </p:grpSpPr>
        <p:sp>
          <p:nvSpPr>
            <p:cNvPr id="6" name="Freeform 6"/>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id="7" name="Group 7"/>
          <p:cNvGrpSpPr/>
          <p:nvPr/>
        </p:nvGrpSpPr>
        <p:grpSpPr>
          <a:xfrm>
            <a:off x="4866481" y="6397641"/>
            <a:ext cx="1758106" cy="1808838"/>
            <a:chOff x="0" y="0"/>
            <a:chExt cx="2095920" cy="2156400"/>
          </a:xfrm>
        </p:grpSpPr>
        <p:sp>
          <p:nvSpPr>
            <p:cNvPr id="8" name="Freeform 8"/>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9" name="Group 9"/>
          <p:cNvGrpSpPr/>
          <p:nvPr/>
        </p:nvGrpSpPr>
        <p:grpSpPr>
          <a:xfrm>
            <a:off x="5831022" y="4523844"/>
            <a:ext cx="1991835" cy="1749650"/>
            <a:chOff x="0" y="0"/>
            <a:chExt cx="2374560" cy="2085840"/>
          </a:xfrm>
        </p:grpSpPr>
        <p:sp>
          <p:nvSpPr>
            <p:cNvPr id="10" name="Freeform 10"/>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1" name="Group 11"/>
          <p:cNvGrpSpPr/>
          <p:nvPr/>
        </p:nvGrpSpPr>
        <p:grpSpPr>
          <a:xfrm>
            <a:off x="6112647" y="2398844"/>
            <a:ext cx="1991835" cy="1750254"/>
            <a:chOff x="0" y="0"/>
            <a:chExt cx="2374560" cy="2086560"/>
          </a:xfrm>
        </p:grpSpPr>
        <p:sp>
          <p:nvSpPr>
            <p:cNvPr id="12" name="Freeform 12"/>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3" name="Group 13"/>
          <p:cNvGrpSpPr/>
          <p:nvPr/>
        </p:nvGrpSpPr>
        <p:grpSpPr>
          <a:xfrm>
            <a:off x="5404336" y="372543"/>
            <a:ext cx="1758106" cy="1797363"/>
            <a:chOff x="0" y="0"/>
            <a:chExt cx="2095920" cy="2142720"/>
          </a:xfrm>
        </p:grpSpPr>
        <p:sp>
          <p:nvSpPr>
            <p:cNvPr id="14" name="Freeform 14"/>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sp>
        <p:nvSpPr>
          <p:cNvPr id="15" name="Freeform 15"/>
          <p:cNvSpPr/>
          <p:nvPr/>
        </p:nvSpPr>
        <p:spPr>
          <a:xfrm>
            <a:off x="2124833" y="1526335"/>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278534" y="3847711"/>
            <a:ext cx="5125802" cy="556516"/>
          </a:xfrm>
          <a:prstGeom prst="rect">
            <a:avLst/>
          </a:prstGeom>
        </p:spPr>
        <p:txBody>
          <a:bodyPr lIns="0" tIns="0" rIns="0" bIns="0" rtlCol="0" anchor="t">
            <a:spAutoFit/>
          </a:bodyPr>
          <a:lstStyle/>
          <a:p>
            <a:pPr marL="0" lvl="0" indent="0" algn="ctr">
              <a:lnSpc>
                <a:spcPts val="4495"/>
              </a:lnSpc>
              <a:spcBef>
                <a:spcPct val="0"/>
              </a:spcBef>
            </a:pPr>
            <a:r>
              <a:rPr lang="en-US" sz="3746">
                <a:solidFill>
                  <a:srgbClr val="FFFFFF"/>
                </a:solidFill>
                <a:latin typeface="Montserrat"/>
              </a:rPr>
              <a:t>Recommendations</a:t>
            </a:r>
          </a:p>
        </p:txBody>
      </p:sp>
      <p:sp>
        <p:nvSpPr>
          <p:cNvPr id="17" name="TextBox 17"/>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01</a:t>
            </a:r>
          </a:p>
        </p:txBody>
      </p:sp>
      <p:sp>
        <p:nvSpPr>
          <p:cNvPr id="18" name="TextBox 18"/>
          <p:cNvSpPr txBox="1"/>
          <p:nvPr/>
        </p:nvSpPr>
        <p:spPr>
          <a:xfrm>
            <a:off x="7697543" y="1129528"/>
            <a:ext cx="6596857" cy="1190264"/>
          </a:xfrm>
          <a:prstGeom prst="rect">
            <a:avLst/>
          </a:prstGeom>
        </p:spPr>
        <p:txBody>
          <a:bodyPr lIns="0" tIns="0" rIns="0" bIns="0" rtlCol="0" anchor="t">
            <a:spAutoFit/>
          </a:bodyPr>
          <a:lstStyle/>
          <a:p>
            <a:pPr marL="0" lvl="0" indent="0" algn="l">
              <a:lnSpc>
                <a:spcPts val="3169"/>
              </a:lnSpc>
              <a:spcBef>
                <a:spcPct val="0"/>
              </a:spcBef>
            </a:pPr>
            <a:r>
              <a:rPr lang="en-US" sz="2264">
                <a:solidFill>
                  <a:srgbClr val="101010"/>
                </a:solidFill>
                <a:latin typeface="Montserrat Bold"/>
              </a:rPr>
              <a:t>Enhance Product Offerings: Focus on increasing the number of products per customer to improve retention.</a:t>
            </a:r>
          </a:p>
        </p:txBody>
      </p:sp>
      <p:sp>
        <p:nvSpPr>
          <p:cNvPr id="19" name="TextBox 19"/>
          <p:cNvSpPr txBox="1"/>
          <p:nvPr/>
        </p:nvSpPr>
        <p:spPr>
          <a:xfrm>
            <a:off x="8432128" y="2905656"/>
            <a:ext cx="5862272" cy="1498572"/>
          </a:xfrm>
          <a:prstGeom prst="rect">
            <a:avLst/>
          </a:prstGeom>
        </p:spPr>
        <p:txBody>
          <a:bodyPr lIns="0" tIns="0" rIns="0" bIns="0" rtlCol="0" anchor="t">
            <a:spAutoFit/>
          </a:bodyPr>
          <a:lstStyle/>
          <a:p>
            <a:pPr algn="l">
              <a:lnSpc>
                <a:spcPts val="3080"/>
              </a:lnSpc>
              <a:spcBef>
                <a:spcPct val="0"/>
              </a:spcBef>
            </a:pPr>
            <a:r>
              <a:rPr lang="en-US" sz="2200">
                <a:solidFill>
                  <a:srgbClr val="101010"/>
                </a:solidFill>
                <a:latin typeface="Montserrat Bold"/>
              </a:rPr>
              <a:t>Engag</a:t>
            </a:r>
            <a:r>
              <a:rPr lang="en-US" sz="2200" u="none" strike="noStrike">
                <a:solidFill>
                  <a:srgbClr val="101010"/>
                </a:solidFill>
                <a:latin typeface="Montserrat Bold"/>
              </a:rPr>
              <a:t>e Active Members: Develop strategies to keep members active and engaged.</a:t>
            </a:r>
          </a:p>
          <a:p>
            <a:pPr marL="0" lvl="0" indent="0" algn="l">
              <a:lnSpc>
                <a:spcPts val="3080"/>
              </a:lnSpc>
              <a:spcBef>
                <a:spcPct val="0"/>
              </a:spcBef>
            </a:pPr>
            <a:endParaRPr lang="en-US" sz="2200" u="none" strike="noStrike">
              <a:solidFill>
                <a:srgbClr val="101010"/>
              </a:solidFill>
              <a:latin typeface="Montserrat Bold"/>
            </a:endParaRPr>
          </a:p>
        </p:txBody>
      </p:sp>
      <p:sp>
        <p:nvSpPr>
          <p:cNvPr id="20" name="TextBox 20"/>
          <p:cNvSpPr txBox="1"/>
          <p:nvPr/>
        </p:nvSpPr>
        <p:spPr>
          <a:xfrm>
            <a:off x="8519804" y="4994778"/>
            <a:ext cx="6292504" cy="1402863"/>
          </a:xfrm>
          <a:prstGeom prst="rect">
            <a:avLst/>
          </a:prstGeom>
        </p:spPr>
        <p:txBody>
          <a:bodyPr lIns="0" tIns="0" rIns="0" bIns="0" rtlCol="0" anchor="t">
            <a:spAutoFit/>
          </a:bodyPr>
          <a:lstStyle/>
          <a:p>
            <a:pPr algn="l">
              <a:lnSpc>
                <a:spcPts val="2878"/>
              </a:lnSpc>
              <a:spcBef>
                <a:spcPct val="0"/>
              </a:spcBef>
            </a:pPr>
            <a:r>
              <a:rPr lang="en-US" sz="2056">
                <a:solidFill>
                  <a:srgbClr val="101010"/>
                </a:solidFill>
                <a:latin typeface="Montserrat Bold"/>
              </a:rPr>
              <a:t>Ta</a:t>
            </a:r>
            <a:r>
              <a:rPr lang="en-US" sz="2056" u="none" strike="noStrike">
                <a:solidFill>
                  <a:srgbClr val="101010"/>
                </a:solidFill>
                <a:latin typeface="Montserrat Bold"/>
              </a:rPr>
              <a:t>rget Specific Demographics: Tailor retention strategies based on age and geographic location.</a:t>
            </a:r>
          </a:p>
          <a:p>
            <a:pPr marL="0" lvl="0" indent="0" algn="l">
              <a:lnSpc>
                <a:spcPts val="2878"/>
              </a:lnSpc>
              <a:spcBef>
                <a:spcPct val="0"/>
              </a:spcBef>
            </a:pPr>
            <a:endParaRPr lang="en-US" sz="2056" u="none" strike="noStrike">
              <a:solidFill>
                <a:srgbClr val="101010"/>
              </a:solidFill>
              <a:latin typeface="Montserrat Bold"/>
            </a:endParaRPr>
          </a:p>
        </p:txBody>
      </p:sp>
      <p:sp>
        <p:nvSpPr>
          <p:cNvPr id="21" name="TextBox 21"/>
          <p:cNvSpPr txBox="1"/>
          <p:nvPr/>
        </p:nvSpPr>
        <p:spPr>
          <a:xfrm>
            <a:off x="7516849" y="6969141"/>
            <a:ext cx="7694807" cy="1254374"/>
          </a:xfrm>
          <a:prstGeom prst="rect">
            <a:avLst/>
          </a:prstGeom>
        </p:spPr>
        <p:txBody>
          <a:bodyPr lIns="0" tIns="0" rIns="0" bIns="0" rtlCol="0" anchor="t">
            <a:spAutoFit/>
          </a:bodyPr>
          <a:lstStyle/>
          <a:p>
            <a:pPr marL="0" lvl="0" indent="0" algn="l">
              <a:lnSpc>
                <a:spcPts val="3311"/>
              </a:lnSpc>
              <a:spcBef>
                <a:spcPct val="0"/>
              </a:spcBef>
            </a:pPr>
            <a:r>
              <a:rPr lang="en-US" sz="2365">
                <a:solidFill>
                  <a:srgbClr val="101010"/>
                </a:solidFill>
                <a:latin typeface="Montserrat Bold"/>
              </a:rPr>
              <a:t>Improve Customer Experience: Focus on high-tenure and gender-specific needs to enhance satisfaction.</a:t>
            </a:r>
          </a:p>
        </p:txBody>
      </p:sp>
      <p:sp>
        <p:nvSpPr>
          <p:cNvPr id="22" name="TextBox 22"/>
          <p:cNvSpPr txBox="1"/>
          <p:nvPr/>
        </p:nvSpPr>
        <p:spPr>
          <a:xfrm>
            <a:off x="6512327" y="2868759"/>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02</a:t>
            </a:r>
          </a:p>
        </p:txBody>
      </p:sp>
      <p:sp>
        <p:nvSpPr>
          <p:cNvPr id="23" name="TextBox 23"/>
          <p:cNvSpPr txBox="1"/>
          <p:nvPr/>
        </p:nvSpPr>
        <p:spPr>
          <a:xfrm>
            <a:off x="6196017" y="4756820"/>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03</a:t>
            </a:r>
          </a:p>
        </p:txBody>
      </p:sp>
      <p:sp>
        <p:nvSpPr>
          <p:cNvPr id="24" name="TextBox 24"/>
          <p:cNvSpPr txBox="1"/>
          <p:nvPr/>
        </p:nvSpPr>
        <p:spPr>
          <a:xfrm>
            <a:off x="5002399" y="6857509"/>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04</a:t>
            </a:r>
          </a:p>
        </p:txBody>
      </p:sp>
      <p:grpSp>
        <p:nvGrpSpPr>
          <p:cNvPr id="25" name="Group 25"/>
          <p:cNvGrpSpPr/>
          <p:nvPr/>
        </p:nvGrpSpPr>
        <p:grpSpPr>
          <a:xfrm>
            <a:off x="4637543" y="6273494"/>
            <a:ext cx="457877" cy="45787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5557478" y="4685623"/>
            <a:ext cx="457877" cy="45787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5662815" y="3205713"/>
            <a:ext cx="533201" cy="53320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4" name="Group 34"/>
          <p:cNvGrpSpPr/>
          <p:nvPr/>
        </p:nvGrpSpPr>
        <p:grpSpPr>
          <a:xfrm>
            <a:off x="5328540" y="1940967"/>
            <a:ext cx="457877" cy="45787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36" name="TextBox 3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7" name="Freeform 37"/>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4"/>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3487" y="2086897"/>
            <a:ext cx="6218139" cy="621813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4" name="TextBox 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5" name="Group 5"/>
          <p:cNvGrpSpPr/>
          <p:nvPr/>
        </p:nvGrpSpPr>
        <p:grpSpPr>
          <a:xfrm>
            <a:off x="749752" y="2351585"/>
            <a:ext cx="5685609" cy="5688763"/>
            <a:chOff x="0" y="0"/>
            <a:chExt cx="6489360" cy="6492960"/>
          </a:xfrm>
        </p:grpSpPr>
        <p:sp>
          <p:nvSpPr>
            <p:cNvPr id="6" name="Freeform 6"/>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id="7" name="Group 7"/>
          <p:cNvGrpSpPr/>
          <p:nvPr/>
        </p:nvGrpSpPr>
        <p:grpSpPr>
          <a:xfrm>
            <a:off x="5766411" y="7004027"/>
            <a:ext cx="1758106" cy="1808838"/>
            <a:chOff x="0" y="0"/>
            <a:chExt cx="2095920" cy="2156400"/>
          </a:xfrm>
        </p:grpSpPr>
        <p:sp>
          <p:nvSpPr>
            <p:cNvPr id="8" name="Freeform 8"/>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9" name="Group 9"/>
          <p:cNvGrpSpPr/>
          <p:nvPr/>
        </p:nvGrpSpPr>
        <p:grpSpPr>
          <a:xfrm>
            <a:off x="6701626" y="5047571"/>
            <a:ext cx="1991835" cy="1765956"/>
            <a:chOff x="0" y="0"/>
            <a:chExt cx="2374560" cy="2105279"/>
          </a:xfrm>
        </p:grpSpPr>
        <p:sp>
          <p:nvSpPr>
            <p:cNvPr id="10" name="Freeform 10"/>
            <p:cNvSpPr/>
            <p:nvPr/>
          </p:nvSpPr>
          <p:spPr>
            <a:xfrm>
              <a:off x="0" y="0"/>
              <a:ext cx="2374519" cy="2105287"/>
            </a:xfrm>
            <a:custGeom>
              <a:avLst/>
              <a:gdLst/>
              <a:ahLst/>
              <a:cxnLst/>
              <a:rect l="l" t="t" r="r" b="b"/>
              <a:pathLst>
                <a:path w="2374519" h="2105287">
                  <a:moveTo>
                    <a:pt x="1331849" y="0"/>
                  </a:moveTo>
                  <a:cubicBezTo>
                    <a:pt x="936117" y="0"/>
                    <a:pt x="593598" y="215092"/>
                    <a:pt x="410972" y="545549"/>
                  </a:cubicBezTo>
                  <a:cubicBezTo>
                    <a:pt x="0" y="645404"/>
                    <a:pt x="0" y="645404"/>
                    <a:pt x="0" y="645404"/>
                  </a:cubicBezTo>
                  <a:cubicBezTo>
                    <a:pt x="289179" y="952788"/>
                    <a:pt x="289179" y="952788"/>
                    <a:pt x="289179" y="952788"/>
                  </a:cubicBezTo>
                  <a:cubicBezTo>
                    <a:pt x="289179" y="983552"/>
                    <a:pt x="281559" y="1021879"/>
                    <a:pt x="281559" y="1052643"/>
                  </a:cubicBezTo>
                  <a:cubicBezTo>
                    <a:pt x="281559" y="1636648"/>
                    <a:pt x="753364" y="2105287"/>
                    <a:pt x="1331849" y="2105287"/>
                  </a:cubicBezTo>
                  <a:cubicBezTo>
                    <a:pt x="1902714" y="2105287"/>
                    <a:pt x="2374519" y="1636648"/>
                    <a:pt x="2374519" y="1052643"/>
                  </a:cubicBezTo>
                  <a:cubicBezTo>
                    <a:pt x="2374519" y="468639"/>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1" name="Group 11"/>
          <p:cNvGrpSpPr/>
          <p:nvPr/>
        </p:nvGrpSpPr>
        <p:grpSpPr>
          <a:xfrm>
            <a:off x="6639931" y="2888880"/>
            <a:ext cx="1991835" cy="1750254"/>
            <a:chOff x="0" y="0"/>
            <a:chExt cx="2374560" cy="2086560"/>
          </a:xfrm>
        </p:grpSpPr>
        <p:sp>
          <p:nvSpPr>
            <p:cNvPr id="12" name="Freeform 12"/>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3" name="Group 13"/>
          <p:cNvGrpSpPr/>
          <p:nvPr/>
        </p:nvGrpSpPr>
        <p:grpSpPr>
          <a:xfrm>
            <a:off x="5404336" y="843660"/>
            <a:ext cx="1758106" cy="1797363"/>
            <a:chOff x="0" y="0"/>
            <a:chExt cx="2095920" cy="2142720"/>
          </a:xfrm>
        </p:grpSpPr>
        <p:sp>
          <p:nvSpPr>
            <p:cNvPr id="14" name="Freeform 14"/>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sp>
        <p:nvSpPr>
          <p:cNvPr id="15" name="Freeform 15"/>
          <p:cNvSpPr/>
          <p:nvPr/>
        </p:nvSpPr>
        <p:spPr>
          <a:xfrm>
            <a:off x="3048950" y="3330326"/>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928648" y="4818412"/>
            <a:ext cx="5310749" cy="866775"/>
          </a:xfrm>
          <a:prstGeom prst="rect">
            <a:avLst/>
          </a:prstGeom>
        </p:spPr>
        <p:txBody>
          <a:bodyPr lIns="0" tIns="0" rIns="0" bIns="0" rtlCol="0" anchor="t">
            <a:spAutoFit/>
          </a:bodyPr>
          <a:lstStyle/>
          <a:p>
            <a:pPr marL="0" lvl="0" indent="0" algn="ctr">
              <a:lnSpc>
                <a:spcPts val="6809"/>
              </a:lnSpc>
              <a:spcBef>
                <a:spcPct val="0"/>
              </a:spcBef>
            </a:pPr>
            <a:r>
              <a:rPr lang="en-US" sz="5674">
                <a:solidFill>
                  <a:srgbClr val="FFFFFF"/>
                </a:solidFill>
                <a:latin typeface="Montserrat Bold"/>
              </a:rPr>
              <a:t>NEXT STEPS</a:t>
            </a:r>
          </a:p>
        </p:txBody>
      </p:sp>
      <p:sp>
        <p:nvSpPr>
          <p:cNvPr id="17" name="TextBox 17"/>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01</a:t>
            </a:r>
          </a:p>
        </p:txBody>
      </p:sp>
      <p:sp>
        <p:nvSpPr>
          <p:cNvPr id="18" name="TextBox 18"/>
          <p:cNvSpPr txBox="1"/>
          <p:nvPr/>
        </p:nvSpPr>
        <p:spPr>
          <a:xfrm>
            <a:off x="7316751" y="981075"/>
            <a:ext cx="6557716" cy="1216978"/>
          </a:xfrm>
          <a:prstGeom prst="rect">
            <a:avLst/>
          </a:prstGeom>
        </p:spPr>
        <p:txBody>
          <a:bodyPr lIns="0" tIns="0" rIns="0" bIns="0" rtlCol="0" anchor="t">
            <a:spAutoFit/>
          </a:bodyPr>
          <a:lstStyle/>
          <a:p>
            <a:pPr marL="0" lvl="0" indent="0" algn="l">
              <a:lnSpc>
                <a:spcPts val="3272"/>
              </a:lnSpc>
              <a:spcBef>
                <a:spcPct val="0"/>
              </a:spcBef>
            </a:pPr>
            <a:r>
              <a:rPr lang="en-US" sz="2337">
                <a:solidFill>
                  <a:srgbClr val="101010"/>
                </a:solidFill>
                <a:latin typeface="Montserrat Bold"/>
              </a:rPr>
              <a:t>Customer Engagement Programs: Develop and launch targeted retention campaigns based on model insights.</a:t>
            </a:r>
          </a:p>
        </p:txBody>
      </p:sp>
      <p:sp>
        <p:nvSpPr>
          <p:cNvPr id="19" name="TextBox 19"/>
          <p:cNvSpPr txBox="1"/>
          <p:nvPr/>
        </p:nvSpPr>
        <p:spPr>
          <a:xfrm>
            <a:off x="8836336" y="3200135"/>
            <a:ext cx="6883217" cy="1089643"/>
          </a:xfrm>
          <a:prstGeom prst="rect">
            <a:avLst/>
          </a:prstGeom>
        </p:spPr>
        <p:txBody>
          <a:bodyPr lIns="0" tIns="0" rIns="0" bIns="0" rtlCol="0" anchor="t">
            <a:spAutoFit/>
          </a:bodyPr>
          <a:lstStyle/>
          <a:p>
            <a:pPr marL="0" lvl="0" indent="0" algn="l">
              <a:lnSpc>
                <a:spcPts val="2995"/>
              </a:lnSpc>
              <a:spcBef>
                <a:spcPct val="0"/>
              </a:spcBef>
            </a:pPr>
            <a:r>
              <a:rPr lang="en-US" sz="2139">
                <a:solidFill>
                  <a:srgbClr val="101010"/>
                </a:solidFill>
                <a:latin typeface="Montserrat Bold"/>
              </a:rPr>
              <a:t>Training and Support: Provide training sessions for staff on using the new predictive model and interpreting its outputs.</a:t>
            </a:r>
          </a:p>
        </p:txBody>
      </p:sp>
      <p:sp>
        <p:nvSpPr>
          <p:cNvPr id="20" name="TextBox 20"/>
          <p:cNvSpPr txBox="1"/>
          <p:nvPr/>
        </p:nvSpPr>
        <p:spPr>
          <a:xfrm>
            <a:off x="8960161" y="5289903"/>
            <a:ext cx="7563379" cy="1105010"/>
          </a:xfrm>
          <a:prstGeom prst="rect">
            <a:avLst/>
          </a:prstGeom>
        </p:spPr>
        <p:txBody>
          <a:bodyPr lIns="0" tIns="0" rIns="0" bIns="0" rtlCol="0" anchor="t">
            <a:spAutoFit/>
          </a:bodyPr>
          <a:lstStyle/>
          <a:p>
            <a:pPr marL="0" lvl="0" indent="0" algn="l">
              <a:lnSpc>
                <a:spcPts val="3039"/>
              </a:lnSpc>
              <a:spcBef>
                <a:spcPct val="0"/>
              </a:spcBef>
            </a:pPr>
            <a:r>
              <a:rPr lang="en-US" sz="2170">
                <a:solidFill>
                  <a:srgbClr val="101010"/>
                </a:solidFill>
                <a:latin typeface="Montserrat Bold"/>
              </a:rPr>
              <a:t>C</a:t>
            </a:r>
            <a:r>
              <a:rPr lang="en-US" sz="2170" u="none" strike="noStrike">
                <a:solidFill>
                  <a:srgbClr val="101010"/>
                </a:solidFill>
                <a:latin typeface="Montserrat Bold"/>
              </a:rPr>
              <a:t>ommunication Strategy: Communicate the benefits of the predictive model to stakeholders and customers to ensure buy-in.</a:t>
            </a:r>
          </a:p>
        </p:txBody>
      </p:sp>
      <p:sp>
        <p:nvSpPr>
          <p:cNvPr id="21" name="TextBox 21"/>
          <p:cNvSpPr txBox="1"/>
          <p:nvPr/>
        </p:nvSpPr>
        <p:spPr>
          <a:xfrm>
            <a:off x="7697543" y="7365428"/>
            <a:ext cx="7869185" cy="1140663"/>
          </a:xfrm>
          <a:prstGeom prst="rect">
            <a:avLst/>
          </a:prstGeom>
        </p:spPr>
        <p:txBody>
          <a:bodyPr lIns="0" tIns="0" rIns="0" bIns="0" rtlCol="0" anchor="t">
            <a:spAutoFit/>
          </a:bodyPr>
          <a:lstStyle/>
          <a:p>
            <a:pPr marL="0" lvl="0" indent="0" algn="l">
              <a:lnSpc>
                <a:spcPts val="3113"/>
              </a:lnSpc>
              <a:spcBef>
                <a:spcPct val="0"/>
              </a:spcBef>
            </a:pPr>
            <a:r>
              <a:rPr lang="en-US" sz="2224">
                <a:solidFill>
                  <a:srgbClr val="101010"/>
                </a:solidFill>
                <a:latin typeface="Montserrat Bold"/>
              </a:rPr>
              <a:t>Monitor Impact: Regularly review the impact of retention strategies on customer churn rates and adjust accordingly.</a:t>
            </a:r>
          </a:p>
        </p:txBody>
      </p:sp>
      <p:sp>
        <p:nvSpPr>
          <p:cNvPr id="22" name="TextBox 22"/>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02</a:t>
            </a:r>
          </a:p>
        </p:txBody>
      </p:sp>
      <p:sp>
        <p:nvSpPr>
          <p:cNvPr id="23" name="TextBox 23"/>
          <p:cNvSpPr txBox="1"/>
          <p:nvPr/>
        </p:nvSpPr>
        <p:spPr>
          <a:xfrm>
            <a:off x="7162441" y="5549472"/>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03</a:t>
            </a:r>
          </a:p>
        </p:txBody>
      </p:sp>
      <p:sp>
        <p:nvSpPr>
          <p:cNvPr id="24" name="TextBox 24"/>
          <p:cNvSpPr txBox="1"/>
          <p:nvPr/>
        </p:nvSpPr>
        <p:spPr>
          <a:xfrm>
            <a:off x="5766411" y="7634164"/>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04</a:t>
            </a:r>
          </a:p>
        </p:txBody>
      </p:sp>
      <p:grpSp>
        <p:nvGrpSpPr>
          <p:cNvPr id="25" name="Group 25"/>
          <p:cNvGrpSpPr/>
          <p:nvPr/>
        </p:nvGrpSpPr>
        <p:grpSpPr>
          <a:xfrm>
            <a:off x="5557478" y="6718749"/>
            <a:ext cx="457877" cy="45787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6197889" y="5367005"/>
            <a:ext cx="457877" cy="45787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6054450" y="3973896"/>
            <a:ext cx="601315" cy="457877"/>
            <a:chOff x="0" y="0"/>
            <a:chExt cx="1067425" cy="812800"/>
          </a:xfrm>
        </p:grpSpPr>
        <p:sp>
          <p:nvSpPr>
            <p:cNvPr id="32" name="Freeform 32"/>
            <p:cNvSpPr/>
            <p:nvPr/>
          </p:nvSpPr>
          <p:spPr>
            <a:xfrm>
              <a:off x="0" y="0"/>
              <a:ext cx="1067425" cy="812800"/>
            </a:xfrm>
            <a:custGeom>
              <a:avLst/>
              <a:gdLst/>
              <a:ahLst/>
              <a:cxnLst/>
              <a:rect l="l" t="t" r="r" b="b"/>
              <a:pathLst>
                <a:path w="1067425" h="812800">
                  <a:moveTo>
                    <a:pt x="533713" y="0"/>
                  </a:moveTo>
                  <a:cubicBezTo>
                    <a:pt x="238951" y="0"/>
                    <a:pt x="0" y="181951"/>
                    <a:pt x="0" y="406400"/>
                  </a:cubicBezTo>
                  <a:cubicBezTo>
                    <a:pt x="0" y="630849"/>
                    <a:pt x="238951" y="812800"/>
                    <a:pt x="533713" y="812800"/>
                  </a:cubicBezTo>
                  <a:cubicBezTo>
                    <a:pt x="828474" y="812800"/>
                    <a:pt x="1067425" y="630849"/>
                    <a:pt x="1067425" y="406400"/>
                  </a:cubicBezTo>
                  <a:cubicBezTo>
                    <a:pt x="1067425" y="181951"/>
                    <a:pt x="828474" y="0"/>
                    <a:pt x="5337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33" name="TextBox 33"/>
            <p:cNvSpPr txBox="1"/>
            <p:nvPr/>
          </p:nvSpPr>
          <p:spPr>
            <a:xfrm>
              <a:off x="100071" y="28575"/>
              <a:ext cx="867283" cy="708025"/>
            </a:xfrm>
            <a:prstGeom prst="rect">
              <a:avLst/>
            </a:prstGeom>
          </p:spPr>
          <p:txBody>
            <a:bodyPr lIns="0" tIns="0" rIns="0" bIns="0" rtlCol="0" anchor="ctr"/>
            <a:lstStyle/>
            <a:p>
              <a:pPr algn="ctr">
                <a:lnSpc>
                  <a:spcPts val="3640"/>
                </a:lnSpc>
              </a:pPr>
              <a:endParaRPr/>
            </a:p>
          </p:txBody>
        </p:sp>
      </p:grpSp>
      <p:grpSp>
        <p:nvGrpSpPr>
          <p:cNvPr id="34" name="Group 34"/>
          <p:cNvGrpSpPr/>
          <p:nvPr/>
        </p:nvGrpSpPr>
        <p:grpSpPr>
          <a:xfrm>
            <a:off x="5099601" y="2758149"/>
            <a:ext cx="457877" cy="45787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36" name="TextBox 3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7" name="Freeform 37"/>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4"/>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60075" y="1450760"/>
            <a:ext cx="592956" cy="736176"/>
          </a:xfrm>
          <a:custGeom>
            <a:avLst/>
            <a:gdLst/>
            <a:ahLst/>
            <a:cxnLst/>
            <a:rect l="l" t="t" r="r" b="b"/>
            <a:pathLst>
              <a:path w="592956" h="736176">
                <a:moveTo>
                  <a:pt x="0" y="0"/>
                </a:moveTo>
                <a:lnTo>
                  <a:pt x="592956" y="0"/>
                </a:lnTo>
                <a:lnTo>
                  <a:pt x="592956" y="736176"/>
                </a:lnTo>
                <a:lnTo>
                  <a:pt x="0" y="736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4" name="Freeform 4"/>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5" name="TextBox 5"/>
          <p:cNvSpPr txBox="1"/>
          <p:nvPr/>
        </p:nvSpPr>
        <p:spPr>
          <a:xfrm>
            <a:off x="4054406" y="3788343"/>
            <a:ext cx="10193310" cy="1901200"/>
          </a:xfrm>
          <a:prstGeom prst="rect">
            <a:avLst/>
          </a:prstGeom>
        </p:spPr>
        <p:txBody>
          <a:bodyPr lIns="0" tIns="0" rIns="0" bIns="0" rtlCol="0" anchor="t">
            <a:spAutoFit/>
          </a:bodyPr>
          <a:lstStyle/>
          <a:p>
            <a:pPr algn="l">
              <a:lnSpc>
                <a:spcPts val="15070"/>
              </a:lnSpc>
            </a:pPr>
            <a:r>
              <a:rPr lang="en-US" sz="12559">
                <a:solidFill>
                  <a:srgbClr val="000000"/>
                </a:solidFill>
                <a:latin typeface="Montserrat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4860" y="8495025"/>
            <a:ext cx="6425651" cy="1039310"/>
            <a:chOff x="0" y="0"/>
            <a:chExt cx="2026553" cy="327783"/>
          </a:xfrm>
        </p:grpSpPr>
        <p:sp>
          <p:nvSpPr>
            <p:cNvPr id="3" name="Freeform 3"/>
            <p:cNvSpPr/>
            <p:nvPr/>
          </p:nvSpPr>
          <p:spPr>
            <a:xfrm>
              <a:off x="0" y="0"/>
              <a:ext cx="2026553" cy="327783"/>
            </a:xfrm>
            <a:custGeom>
              <a:avLst/>
              <a:gdLst/>
              <a:ahLst/>
              <a:cxnLst/>
              <a:rect l="l" t="t" r="r" b="b"/>
              <a:pathLst>
                <a:path w="2026553" h="327783">
                  <a:moveTo>
                    <a:pt x="0" y="0"/>
                  </a:moveTo>
                  <a:lnTo>
                    <a:pt x="2026553" y="0"/>
                  </a:lnTo>
                  <a:lnTo>
                    <a:pt x="2026553"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4" name="TextBox 4"/>
            <p:cNvSpPr txBox="1"/>
            <p:nvPr/>
          </p:nvSpPr>
          <p:spPr>
            <a:xfrm>
              <a:off x="0" y="-28575"/>
              <a:ext cx="2026553" cy="356358"/>
            </a:xfrm>
            <a:prstGeom prst="rect">
              <a:avLst/>
            </a:prstGeom>
          </p:spPr>
          <p:txBody>
            <a:bodyPr lIns="40810" tIns="40810" rIns="40810" bIns="40810" rtlCol="0" anchor="ctr"/>
            <a:lstStyle/>
            <a:p>
              <a:pPr marL="0" lvl="0" indent="0" algn="ctr">
                <a:lnSpc>
                  <a:spcPts val="2136"/>
                </a:lnSpc>
                <a:spcBef>
                  <a:spcPct val="0"/>
                </a:spcBef>
              </a:pPr>
              <a:endParaRPr/>
            </a:p>
          </p:txBody>
        </p:sp>
      </p:grpSp>
      <p:grpSp>
        <p:nvGrpSpPr>
          <p:cNvPr id="5" name="Group 5"/>
          <p:cNvGrpSpPr/>
          <p:nvPr/>
        </p:nvGrpSpPr>
        <p:grpSpPr>
          <a:xfrm>
            <a:off x="0" y="757090"/>
            <a:ext cx="6425651" cy="1039310"/>
            <a:chOff x="0" y="0"/>
            <a:chExt cx="2026553" cy="327783"/>
          </a:xfrm>
        </p:grpSpPr>
        <p:sp>
          <p:nvSpPr>
            <p:cNvPr id="6" name="Freeform 6"/>
            <p:cNvSpPr/>
            <p:nvPr/>
          </p:nvSpPr>
          <p:spPr>
            <a:xfrm>
              <a:off x="0" y="0"/>
              <a:ext cx="2026553" cy="327783"/>
            </a:xfrm>
            <a:custGeom>
              <a:avLst/>
              <a:gdLst/>
              <a:ahLst/>
              <a:cxnLst/>
              <a:rect l="l" t="t" r="r" b="b"/>
              <a:pathLst>
                <a:path w="2026553" h="327783">
                  <a:moveTo>
                    <a:pt x="0" y="0"/>
                  </a:moveTo>
                  <a:lnTo>
                    <a:pt x="2026553" y="0"/>
                  </a:lnTo>
                  <a:lnTo>
                    <a:pt x="2026553"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28575"/>
              <a:ext cx="2026553" cy="356358"/>
            </a:xfrm>
            <a:prstGeom prst="rect">
              <a:avLst/>
            </a:prstGeom>
          </p:spPr>
          <p:txBody>
            <a:bodyPr lIns="40810" tIns="40810" rIns="40810" bIns="40810" rtlCol="0" anchor="ctr"/>
            <a:lstStyle/>
            <a:p>
              <a:pPr algn="ctr">
                <a:lnSpc>
                  <a:spcPts val="2136"/>
                </a:lnSpc>
              </a:pPr>
              <a:endParaRPr/>
            </a:p>
          </p:txBody>
        </p:sp>
      </p:grpSp>
      <p:grpSp>
        <p:nvGrpSpPr>
          <p:cNvPr id="8" name="Group 8"/>
          <p:cNvGrpSpPr/>
          <p:nvPr/>
        </p:nvGrpSpPr>
        <p:grpSpPr>
          <a:xfrm>
            <a:off x="16583556" y="8194668"/>
            <a:ext cx="300357" cy="30035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47625"/>
              <a:ext cx="660400" cy="688975"/>
            </a:xfrm>
            <a:prstGeom prst="rect">
              <a:avLst/>
            </a:prstGeom>
          </p:spPr>
          <p:txBody>
            <a:bodyPr lIns="40810" tIns="40810" rIns="40810" bIns="40810" rtlCol="0" anchor="ctr"/>
            <a:lstStyle/>
            <a:p>
              <a:pPr algn="ctr">
                <a:lnSpc>
                  <a:spcPts val="2136"/>
                </a:lnSpc>
                <a:spcBef>
                  <a:spcPct val="0"/>
                </a:spcBef>
              </a:pPr>
              <a:endParaRPr/>
            </a:p>
          </p:txBody>
        </p:sp>
      </p:grpSp>
      <p:grpSp>
        <p:nvGrpSpPr>
          <p:cNvPr id="11" name="Group 11"/>
          <p:cNvGrpSpPr/>
          <p:nvPr/>
        </p:nvGrpSpPr>
        <p:grpSpPr>
          <a:xfrm>
            <a:off x="16433377" y="1796348"/>
            <a:ext cx="300357" cy="30035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47625"/>
              <a:ext cx="660400" cy="688975"/>
            </a:xfrm>
            <a:prstGeom prst="rect">
              <a:avLst/>
            </a:prstGeom>
          </p:spPr>
          <p:txBody>
            <a:bodyPr lIns="40810" tIns="40810" rIns="40810" bIns="40810" rtlCol="0" anchor="ctr"/>
            <a:lstStyle/>
            <a:p>
              <a:pPr algn="ctr">
                <a:lnSpc>
                  <a:spcPts val="2136"/>
                </a:lnSpc>
                <a:spcBef>
                  <a:spcPct val="0"/>
                </a:spcBef>
              </a:pPr>
              <a:endParaRPr/>
            </a:p>
          </p:txBody>
        </p:sp>
      </p:grpSp>
      <p:sp>
        <p:nvSpPr>
          <p:cNvPr id="14" name="Freeform 14"/>
          <p:cNvSpPr/>
          <p:nvPr/>
        </p:nvSpPr>
        <p:spPr>
          <a:xfrm>
            <a:off x="87405" y="1796400"/>
            <a:ext cx="6448868" cy="6548446"/>
          </a:xfrm>
          <a:custGeom>
            <a:avLst/>
            <a:gdLst/>
            <a:ahLst/>
            <a:cxnLst/>
            <a:rect l="l" t="t" r="r" b="b"/>
            <a:pathLst>
              <a:path w="6448868" h="6548446">
                <a:moveTo>
                  <a:pt x="0" y="0"/>
                </a:moveTo>
                <a:lnTo>
                  <a:pt x="6448868" y="0"/>
                </a:lnTo>
                <a:lnTo>
                  <a:pt x="6448868" y="6548446"/>
                </a:lnTo>
                <a:lnTo>
                  <a:pt x="0" y="6548446"/>
                </a:lnTo>
                <a:lnTo>
                  <a:pt x="0" y="0"/>
                </a:lnTo>
                <a:close/>
              </a:path>
            </a:pathLst>
          </a:custGeom>
          <a:blipFill>
            <a:blip r:embed="rId2"/>
            <a:stretch>
              <a:fillRect l="-20831" r="-20831"/>
            </a:stretch>
          </a:blipFill>
        </p:spPr>
      </p:sp>
      <p:sp>
        <p:nvSpPr>
          <p:cNvPr id="15" name="TextBox 15"/>
          <p:cNvSpPr txBox="1"/>
          <p:nvPr/>
        </p:nvSpPr>
        <p:spPr>
          <a:xfrm>
            <a:off x="9525901" y="1200545"/>
            <a:ext cx="6535781" cy="1453997"/>
          </a:xfrm>
          <a:prstGeom prst="rect">
            <a:avLst/>
          </a:prstGeom>
        </p:spPr>
        <p:txBody>
          <a:bodyPr lIns="0" tIns="0" rIns="0" bIns="0" rtlCol="0" anchor="t">
            <a:spAutoFit/>
          </a:bodyPr>
          <a:lstStyle/>
          <a:p>
            <a:pPr marL="0" lvl="0" indent="0" algn="r">
              <a:lnSpc>
                <a:spcPts val="5842"/>
              </a:lnSpc>
              <a:spcBef>
                <a:spcPct val="0"/>
              </a:spcBef>
            </a:pPr>
            <a:r>
              <a:rPr lang="en-US" sz="4173">
                <a:solidFill>
                  <a:srgbClr val="000000"/>
                </a:solidFill>
                <a:latin typeface="Montserrat Bold"/>
              </a:rPr>
              <a:t>BUSINESS UNDERSTANDING</a:t>
            </a:r>
          </a:p>
        </p:txBody>
      </p:sp>
      <p:sp>
        <p:nvSpPr>
          <p:cNvPr id="16" name="TextBox 16"/>
          <p:cNvSpPr txBox="1"/>
          <p:nvPr/>
        </p:nvSpPr>
        <p:spPr>
          <a:xfrm>
            <a:off x="6477000" y="2781300"/>
            <a:ext cx="11309163" cy="5322571"/>
          </a:xfrm>
          <a:prstGeom prst="rect">
            <a:avLst/>
          </a:prstGeom>
        </p:spPr>
        <p:txBody>
          <a:bodyPr lIns="0" tIns="0" rIns="0" bIns="0" rtlCol="0" anchor="t">
            <a:spAutoFit/>
          </a:bodyPr>
          <a:lstStyle/>
          <a:p>
            <a:pPr marL="0" lvl="0" indent="0" algn="r">
              <a:lnSpc>
                <a:spcPts val="6025"/>
              </a:lnSpc>
              <a:spcBef>
                <a:spcPct val="0"/>
              </a:spcBef>
            </a:pPr>
            <a:r>
              <a:rPr lang="en-US" sz="4303" dirty="0">
                <a:solidFill>
                  <a:srgbClr val="101010"/>
                </a:solidFill>
                <a:latin typeface="Montserrat"/>
              </a:rPr>
              <a:t>Customer churn is a critical concern for banks, as retaining existing customers is often more cost-effective than acquiring new ones. By analyzing the factors that lead to customer churn, banks can develop targeted strategies to improve customer satisfaction and loyalty.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419" y="3090463"/>
            <a:ext cx="13104440" cy="1246488"/>
          </a:xfrm>
          <a:prstGeom prst="rect">
            <a:avLst/>
          </a:prstGeom>
        </p:spPr>
        <p:txBody>
          <a:bodyPr lIns="0" tIns="0" rIns="0" bIns="0" rtlCol="0" anchor="t">
            <a:spAutoFit/>
          </a:bodyPr>
          <a:lstStyle/>
          <a:p>
            <a:pPr marL="0" lvl="0" indent="0" algn="l">
              <a:lnSpc>
                <a:spcPts val="10276"/>
              </a:lnSpc>
              <a:spcBef>
                <a:spcPct val="0"/>
              </a:spcBef>
            </a:pPr>
            <a:r>
              <a:rPr lang="en-US" sz="7340">
                <a:solidFill>
                  <a:srgbClr val="000000"/>
                </a:solidFill>
                <a:latin typeface="Montserrat Bold"/>
              </a:rPr>
              <a:t>     PROBLEM STATEMENT</a:t>
            </a:r>
          </a:p>
        </p:txBody>
      </p:sp>
      <p:sp>
        <p:nvSpPr>
          <p:cNvPr id="3" name="TextBox 3"/>
          <p:cNvSpPr txBox="1"/>
          <p:nvPr/>
        </p:nvSpPr>
        <p:spPr>
          <a:xfrm>
            <a:off x="492325" y="5739021"/>
            <a:ext cx="16766975" cy="3459408"/>
          </a:xfrm>
          <a:prstGeom prst="rect">
            <a:avLst/>
          </a:prstGeom>
        </p:spPr>
        <p:txBody>
          <a:bodyPr lIns="0" tIns="0" rIns="0" bIns="0" rtlCol="0" anchor="t">
            <a:spAutoFit/>
          </a:bodyPr>
          <a:lstStyle/>
          <a:p>
            <a:pPr marL="0" lvl="0" indent="0" algn="l">
              <a:lnSpc>
                <a:spcPts val="6972"/>
              </a:lnSpc>
              <a:spcBef>
                <a:spcPct val="0"/>
              </a:spcBef>
            </a:pPr>
            <a:r>
              <a:rPr lang="en-US" sz="4980">
                <a:solidFill>
                  <a:srgbClr val="101010"/>
                </a:solidFill>
                <a:latin typeface="Montserrat"/>
              </a:rPr>
              <a:t>The aim is to pinpoint why customers leave our bank and to predict those at risk. Using demographic, financial, and behavioral data, we'll develop strategies to improve customer retention.</a:t>
            </a:r>
          </a:p>
        </p:txBody>
      </p:sp>
      <p:grpSp>
        <p:nvGrpSpPr>
          <p:cNvPr id="4" name="Group 4"/>
          <p:cNvGrpSpPr/>
          <p:nvPr/>
        </p:nvGrpSpPr>
        <p:grpSpPr>
          <a:xfrm>
            <a:off x="0" y="1085850"/>
            <a:ext cx="18288000" cy="1874361"/>
            <a:chOff x="0" y="0"/>
            <a:chExt cx="9414331" cy="964887"/>
          </a:xfrm>
        </p:grpSpPr>
        <p:sp>
          <p:nvSpPr>
            <p:cNvPr id="5" name="Freeform 5"/>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sp>
      <p:sp>
        <p:nvSpPr>
          <p:cNvPr id="3" name="TextBox 3"/>
          <p:cNvSpPr txBox="1"/>
          <p:nvPr/>
        </p:nvSpPr>
        <p:spPr>
          <a:xfrm>
            <a:off x="1809710" y="304580"/>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u="none" strike="noStrike">
                <a:solidFill>
                  <a:srgbClr val="101010"/>
                </a:solidFill>
                <a:latin typeface="Montserrat Bold"/>
              </a:rPr>
              <a:t>Objectives</a:t>
            </a:r>
          </a:p>
        </p:txBody>
      </p:sp>
      <p:sp>
        <p:nvSpPr>
          <p:cNvPr id="4" name="TextBox 4"/>
          <p:cNvSpPr txBox="1"/>
          <p:nvPr/>
        </p:nvSpPr>
        <p:spPr>
          <a:xfrm>
            <a:off x="2650237" y="4357381"/>
            <a:ext cx="8401228" cy="2085148"/>
          </a:xfrm>
          <a:prstGeom prst="rect">
            <a:avLst/>
          </a:prstGeom>
        </p:spPr>
        <p:txBody>
          <a:bodyPr lIns="0" tIns="0" rIns="0" bIns="0" rtlCol="0" anchor="t">
            <a:spAutoFit/>
          </a:bodyPr>
          <a:lstStyle/>
          <a:p>
            <a:pPr marL="0" lvl="0" indent="0" algn="ctr">
              <a:lnSpc>
                <a:spcPts val="4205"/>
              </a:lnSpc>
              <a:spcBef>
                <a:spcPct val="0"/>
              </a:spcBef>
            </a:pPr>
            <a:r>
              <a:rPr lang="en-US" sz="3003">
                <a:solidFill>
                  <a:srgbClr val="000000"/>
                </a:solidFill>
                <a:latin typeface="Montserrat Bold"/>
              </a:rPr>
              <a:t>To understand the distribution and relationships of various features and identify patterns associated with customer churn.</a:t>
            </a:r>
          </a:p>
        </p:txBody>
      </p:sp>
      <p:sp>
        <p:nvSpPr>
          <p:cNvPr id="5" name="Freeform 5"/>
          <p:cNvSpPr/>
          <p:nvPr/>
        </p:nvSpPr>
        <p:spPr>
          <a:xfrm>
            <a:off x="473917" y="1607369"/>
            <a:ext cx="1335793" cy="1647279"/>
          </a:xfrm>
          <a:custGeom>
            <a:avLst/>
            <a:gdLst/>
            <a:ahLst/>
            <a:cxnLst/>
            <a:rect l="l" t="t" r="r" b="b"/>
            <a:pathLst>
              <a:path w="1335793" h="1647279">
                <a:moveTo>
                  <a:pt x="0" y="0"/>
                </a:moveTo>
                <a:lnTo>
                  <a:pt x="1335793" y="0"/>
                </a:lnTo>
                <a:lnTo>
                  <a:pt x="1335793" y="1647279"/>
                </a:lnTo>
                <a:lnTo>
                  <a:pt x="0" y="1647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73917" y="4414531"/>
            <a:ext cx="1584089" cy="1640770"/>
          </a:xfrm>
          <a:custGeom>
            <a:avLst/>
            <a:gdLst/>
            <a:ahLst/>
            <a:cxnLst/>
            <a:rect l="l" t="t" r="r" b="b"/>
            <a:pathLst>
              <a:path w="1584089" h="1640770">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73917" y="7551951"/>
            <a:ext cx="1738970" cy="1647279"/>
          </a:xfrm>
          <a:custGeom>
            <a:avLst/>
            <a:gdLst/>
            <a:ahLst/>
            <a:cxnLst/>
            <a:rect l="l" t="t" r="r" b="b"/>
            <a:pathLst>
              <a:path w="1738970" h="1647279">
                <a:moveTo>
                  <a:pt x="0" y="0"/>
                </a:moveTo>
                <a:lnTo>
                  <a:pt x="1738970" y="0"/>
                </a:lnTo>
                <a:lnTo>
                  <a:pt x="1738970" y="1647279"/>
                </a:lnTo>
                <a:lnTo>
                  <a:pt x="0" y="16472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936409" y="1912535"/>
            <a:ext cx="7399032" cy="1313266"/>
          </a:xfrm>
          <a:prstGeom prst="rect">
            <a:avLst/>
          </a:prstGeom>
        </p:spPr>
        <p:txBody>
          <a:bodyPr lIns="0" tIns="0" rIns="0" bIns="0" rtlCol="0" anchor="t">
            <a:spAutoFit/>
          </a:bodyPr>
          <a:lstStyle/>
          <a:p>
            <a:pPr marL="0" lvl="0" indent="0" algn="ctr">
              <a:lnSpc>
                <a:spcPts val="5315"/>
              </a:lnSpc>
              <a:spcBef>
                <a:spcPct val="0"/>
              </a:spcBef>
            </a:pPr>
            <a:r>
              <a:rPr lang="en-US" sz="3796">
                <a:solidFill>
                  <a:srgbClr val="000000"/>
                </a:solidFill>
                <a:latin typeface="Montserrat Bold"/>
              </a:rPr>
              <a:t>To accurately predict customer churn</a:t>
            </a:r>
          </a:p>
        </p:txBody>
      </p:sp>
      <p:sp>
        <p:nvSpPr>
          <p:cNvPr id="9" name="TextBox 9"/>
          <p:cNvSpPr txBox="1"/>
          <p:nvPr/>
        </p:nvSpPr>
        <p:spPr>
          <a:xfrm>
            <a:off x="4020413" y="7653270"/>
            <a:ext cx="5871324" cy="1541037"/>
          </a:xfrm>
          <a:prstGeom prst="rect">
            <a:avLst/>
          </a:prstGeom>
        </p:spPr>
        <p:txBody>
          <a:bodyPr lIns="0" tIns="0" rIns="0" bIns="0" rtlCol="0" anchor="t">
            <a:spAutoFit/>
          </a:bodyPr>
          <a:lstStyle/>
          <a:p>
            <a:pPr algn="ctr">
              <a:lnSpc>
                <a:spcPts val="4154"/>
              </a:lnSpc>
              <a:spcBef>
                <a:spcPct val="0"/>
              </a:spcBef>
            </a:pPr>
            <a:r>
              <a:rPr lang="en-US" sz="2967">
                <a:solidFill>
                  <a:srgbClr val="000000"/>
                </a:solidFill>
                <a:latin typeface="Montserrat Bold"/>
              </a:rPr>
              <a:t>Gen</a:t>
            </a:r>
            <a:r>
              <a:rPr lang="en-US" sz="2967" u="none" strike="noStrike">
                <a:solidFill>
                  <a:srgbClr val="000000"/>
                </a:solidFill>
                <a:latin typeface="Montserrat Bold"/>
              </a:rPr>
              <a:t>erate Insights and Recommendations</a:t>
            </a:r>
          </a:p>
          <a:p>
            <a:pPr marL="0" lvl="0" indent="0" algn="ctr">
              <a:lnSpc>
                <a:spcPts val="4154"/>
              </a:lnSpc>
              <a:spcBef>
                <a:spcPct val="0"/>
              </a:spcBef>
            </a:pPr>
            <a:endParaRPr lang="en-US" sz="2967" u="none" strike="noStrike">
              <a:solidFill>
                <a:srgbClr val="000000"/>
              </a:solidFill>
              <a:latin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176972" y="875116"/>
            <a:ext cx="10884088" cy="6978918"/>
          </a:xfrm>
          <a:custGeom>
            <a:avLst/>
            <a:gdLst/>
            <a:ahLst/>
            <a:cxnLst/>
            <a:rect l="l" t="t" r="r" b="b"/>
            <a:pathLst>
              <a:path w="10884088" h="6978918">
                <a:moveTo>
                  <a:pt x="0" y="0"/>
                </a:moveTo>
                <a:lnTo>
                  <a:pt x="10884088" y="0"/>
                </a:lnTo>
                <a:lnTo>
                  <a:pt x="10884088" y="6978918"/>
                </a:lnTo>
                <a:lnTo>
                  <a:pt x="0" y="6978918"/>
                </a:lnTo>
                <a:lnTo>
                  <a:pt x="0" y="0"/>
                </a:lnTo>
                <a:close/>
              </a:path>
            </a:pathLst>
          </a:custGeom>
          <a:blipFill>
            <a:blip r:embed="rId3"/>
            <a:stretch>
              <a:fillRect/>
            </a:stretch>
          </a:blipFill>
        </p:spPr>
      </p:sp>
      <p:sp>
        <p:nvSpPr>
          <p:cNvPr id="8" name="TextBox 8"/>
          <p:cNvSpPr txBox="1"/>
          <p:nvPr/>
        </p:nvSpPr>
        <p:spPr>
          <a:xfrm>
            <a:off x="724204" y="4279913"/>
            <a:ext cx="6306427" cy="1660500"/>
          </a:xfrm>
          <a:prstGeom prst="rect">
            <a:avLst/>
          </a:prstGeom>
        </p:spPr>
        <p:txBody>
          <a:bodyPr lIns="0" tIns="0" rIns="0" bIns="0" rtlCol="0" anchor="t">
            <a:spAutoFit/>
          </a:bodyPr>
          <a:lstStyle/>
          <a:p>
            <a:pPr marL="0" lvl="0" indent="0" algn="l">
              <a:lnSpc>
                <a:spcPts val="4447"/>
              </a:lnSpc>
              <a:spcBef>
                <a:spcPct val="0"/>
              </a:spcBef>
            </a:pPr>
            <a:r>
              <a:rPr lang="en-US" sz="3176">
                <a:solidFill>
                  <a:srgbClr val="FFFFFF"/>
                </a:solidFill>
                <a:latin typeface="Montserrat"/>
              </a:rPr>
              <a:t>The majority credit score is between 600 and 700 and the least is between 0 and 400</a:t>
            </a:r>
          </a:p>
        </p:txBody>
      </p:sp>
      <p:sp>
        <p:nvSpPr>
          <p:cNvPr id="9" name="TextBox 9"/>
          <p:cNvSpPr txBox="1"/>
          <p:nvPr/>
        </p:nvSpPr>
        <p:spPr>
          <a:xfrm>
            <a:off x="724204" y="1374241"/>
            <a:ext cx="4865950" cy="1568791"/>
          </a:xfrm>
          <a:prstGeom prst="rect">
            <a:avLst/>
          </a:prstGeom>
        </p:spPr>
        <p:txBody>
          <a:bodyPr lIns="0" tIns="0" rIns="0" bIns="0" rtlCol="0" anchor="t">
            <a:spAutoFit/>
          </a:bodyPr>
          <a:lstStyle/>
          <a:p>
            <a:pPr marL="0" lvl="0" indent="0" algn="l">
              <a:lnSpc>
                <a:spcPts val="6322"/>
              </a:lnSpc>
              <a:spcBef>
                <a:spcPct val="0"/>
              </a:spcBef>
            </a:pPr>
            <a:r>
              <a:rPr lang="en-US" sz="4515">
                <a:solidFill>
                  <a:srgbClr val="FFFFFF"/>
                </a:solidFill>
                <a:latin typeface="Montserrat Bold"/>
              </a:rPr>
              <a:t>Credit Score Distibution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401367" y="850050"/>
            <a:ext cx="10707968" cy="7261725"/>
          </a:xfrm>
          <a:custGeom>
            <a:avLst/>
            <a:gdLst/>
            <a:ahLst/>
            <a:cxnLst/>
            <a:rect l="l" t="t" r="r" b="b"/>
            <a:pathLst>
              <a:path w="10707968" h="7261725">
                <a:moveTo>
                  <a:pt x="0" y="0"/>
                </a:moveTo>
                <a:lnTo>
                  <a:pt x="10707968" y="0"/>
                </a:lnTo>
                <a:lnTo>
                  <a:pt x="10707968" y="7261725"/>
                </a:lnTo>
                <a:lnTo>
                  <a:pt x="0" y="7261725"/>
                </a:lnTo>
                <a:lnTo>
                  <a:pt x="0" y="0"/>
                </a:lnTo>
                <a:close/>
              </a:path>
            </a:pathLst>
          </a:custGeom>
          <a:blipFill>
            <a:blip r:embed="rId3"/>
            <a:stretch>
              <a:fillRect/>
            </a:stretch>
          </a:blipFill>
        </p:spPr>
      </p:sp>
      <p:sp>
        <p:nvSpPr>
          <p:cNvPr id="8" name="TextBox 8"/>
          <p:cNvSpPr txBox="1"/>
          <p:nvPr/>
        </p:nvSpPr>
        <p:spPr>
          <a:xfrm>
            <a:off x="845688" y="596851"/>
            <a:ext cx="5926983" cy="1813803"/>
          </a:xfrm>
          <a:prstGeom prst="rect">
            <a:avLst/>
          </a:prstGeom>
        </p:spPr>
        <p:txBody>
          <a:bodyPr lIns="0" tIns="0" rIns="0" bIns="0" rtlCol="0" anchor="t">
            <a:spAutoFit/>
          </a:bodyPr>
          <a:lstStyle/>
          <a:p>
            <a:pPr marL="0" lvl="0" indent="0" algn="l">
              <a:lnSpc>
                <a:spcPts val="7106"/>
              </a:lnSpc>
              <a:spcBef>
                <a:spcPct val="0"/>
              </a:spcBef>
            </a:pPr>
            <a:r>
              <a:rPr lang="en-US" sz="5921">
                <a:solidFill>
                  <a:srgbClr val="F4F6FC"/>
                </a:solidFill>
                <a:latin typeface="Roboto Bold"/>
              </a:rPr>
              <a:t>Distribution of Georgraphy</a:t>
            </a:r>
          </a:p>
        </p:txBody>
      </p:sp>
      <p:sp>
        <p:nvSpPr>
          <p:cNvPr id="9" name="TextBox 9"/>
          <p:cNvSpPr txBox="1"/>
          <p:nvPr/>
        </p:nvSpPr>
        <p:spPr>
          <a:xfrm>
            <a:off x="962090" y="3949273"/>
            <a:ext cx="5694179" cy="1996648"/>
          </a:xfrm>
          <a:prstGeom prst="rect">
            <a:avLst/>
          </a:prstGeom>
        </p:spPr>
        <p:txBody>
          <a:bodyPr lIns="0" tIns="0" rIns="0" bIns="0" rtlCol="0" anchor="t">
            <a:spAutoFit/>
          </a:bodyPr>
          <a:lstStyle/>
          <a:p>
            <a:pPr marL="0" lvl="0" indent="0" algn="l">
              <a:lnSpc>
                <a:spcPts val="4008"/>
              </a:lnSpc>
              <a:spcBef>
                <a:spcPct val="0"/>
              </a:spcBef>
            </a:pPr>
            <a:r>
              <a:rPr lang="en-US" sz="2863">
                <a:solidFill>
                  <a:srgbClr val="FFFFFF"/>
                </a:solidFill>
                <a:latin typeface="Montserrat"/>
              </a:rPr>
              <a:t>Majority of the customers are in France followed by Germany then Spain</a:t>
            </a:r>
          </a:p>
          <a:p>
            <a:pPr marL="0" lvl="0" indent="0" algn="l">
              <a:lnSpc>
                <a:spcPts val="4008"/>
              </a:lnSpc>
              <a:spcBef>
                <a:spcPct val="0"/>
              </a:spcBef>
            </a:pPr>
            <a:endParaRPr lang="en-US" sz="2863">
              <a:solidFill>
                <a:srgbClr val="FFFFFF"/>
              </a:solidFill>
              <a:latin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482105" y="1028700"/>
            <a:ext cx="10590154" cy="6936546"/>
          </a:xfrm>
          <a:custGeom>
            <a:avLst/>
            <a:gdLst/>
            <a:ahLst/>
            <a:cxnLst/>
            <a:rect l="l" t="t" r="r" b="b"/>
            <a:pathLst>
              <a:path w="10590154" h="6936546">
                <a:moveTo>
                  <a:pt x="0" y="0"/>
                </a:moveTo>
                <a:lnTo>
                  <a:pt x="10590154" y="0"/>
                </a:lnTo>
                <a:lnTo>
                  <a:pt x="10590154" y="6936546"/>
                </a:lnTo>
                <a:lnTo>
                  <a:pt x="0" y="6936546"/>
                </a:lnTo>
                <a:lnTo>
                  <a:pt x="0" y="0"/>
                </a:lnTo>
                <a:close/>
              </a:path>
            </a:pathLst>
          </a:custGeom>
          <a:blipFill>
            <a:blip r:embed="rId3"/>
            <a:stretch>
              <a:fillRect t="-2986" b="-2986"/>
            </a:stretch>
          </a:blipFill>
        </p:spPr>
      </p:sp>
      <p:sp>
        <p:nvSpPr>
          <p:cNvPr id="8" name="TextBox 8"/>
          <p:cNvSpPr txBox="1"/>
          <p:nvPr/>
        </p:nvSpPr>
        <p:spPr>
          <a:xfrm>
            <a:off x="691668" y="1009650"/>
            <a:ext cx="5926983" cy="916426"/>
          </a:xfrm>
          <a:prstGeom prst="rect">
            <a:avLst/>
          </a:prstGeom>
        </p:spPr>
        <p:txBody>
          <a:bodyPr lIns="0" tIns="0" rIns="0" bIns="0" rtlCol="0" anchor="t">
            <a:spAutoFit/>
          </a:bodyPr>
          <a:lstStyle/>
          <a:p>
            <a:pPr marL="0" lvl="0" indent="0" algn="l">
              <a:lnSpc>
                <a:spcPts val="7106"/>
              </a:lnSpc>
              <a:spcBef>
                <a:spcPct val="0"/>
              </a:spcBef>
            </a:pPr>
            <a:r>
              <a:rPr lang="en-US" sz="5921">
                <a:solidFill>
                  <a:srgbClr val="F4F6FC"/>
                </a:solidFill>
                <a:latin typeface="Roboto Bold"/>
              </a:rPr>
              <a:t>Gender Analysis</a:t>
            </a:r>
          </a:p>
        </p:txBody>
      </p:sp>
      <p:sp>
        <p:nvSpPr>
          <p:cNvPr id="9" name="TextBox 9"/>
          <p:cNvSpPr txBox="1"/>
          <p:nvPr/>
        </p:nvSpPr>
        <p:spPr>
          <a:xfrm>
            <a:off x="1028700" y="3214154"/>
            <a:ext cx="5589952" cy="1808838"/>
          </a:xfrm>
          <a:prstGeom prst="rect">
            <a:avLst/>
          </a:prstGeom>
        </p:spPr>
        <p:txBody>
          <a:bodyPr lIns="0" tIns="0" rIns="0" bIns="0" rtlCol="0" anchor="t">
            <a:spAutoFit/>
          </a:bodyPr>
          <a:lstStyle/>
          <a:p>
            <a:pPr marL="0" lvl="0" indent="0" algn="l">
              <a:lnSpc>
                <a:spcPts val="4861"/>
              </a:lnSpc>
              <a:spcBef>
                <a:spcPct val="0"/>
              </a:spcBef>
            </a:pPr>
            <a:r>
              <a:rPr lang="en-US" sz="3472" u="none" strike="noStrike">
                <a:solidFill>
                  <a:srgbClr val="FFFFFF"/>
                </a:solidFill>
                <a:latin typeface="Montserrat"/>
              </a:rPr>
              <a:t>Majority of the customers are male while minority is female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7" name="Freeform 7"/>
          <p:cNvSpPr/>
          <p:nvPr/>
        </p:nvSpPr>
        <p:spPr>
          <a:xfrm>
            <a:off x="7176972" y="886699"/>
            <a:ext cx="10994147" cy="7049488"/>
          </a:xfrm>
          <a:custGeom>
            <a:avLst/>
            <a:gdLst/>
            <a:ahLst/>
            <a:cxnLst/>
            <a:rect l="l" t="t" r="r" b="b"/>
            <a:pathLst>
              <a:path w="10994147" h="7049488">
                <a:moveTo>
                  <a:pt x="0" y="0"/>
                </a:moveTo>
                <a:lnTo>
                  <a:pt x="10994146" y="0"/>
                </a:lnTo>
                <a:lnTo>
                  <a:pt x="10994146" y="7049488"/>
                </a:lnTo>
                <a:lnTo>
                  <a:pt x="0" y="7049488"/>
                </a:lnTo>
                <a:lnTo>
                  <a:pt x="0" y="0"/>
                </a:lnTo>
                <a:close/>
              </a:path>
            </a:pathLst>
          </a:custGeom>
          <a:blipFill>
            <a:blip r:embed="rId3"/>
            <a:stretch>
              <a:fillRect/>
            </a:stretch>
          </a:blipFill>
        </p:spPr>
      </p:sp>
      <p:sp>
        <p:nvSpPr>
          <p:cNvPr id="8" name="TextBox 8"/>
          <p:cNvSpPr txBox="1"/>
          <p:nvPr/>
        </p:nvSpPr>
        <p:spPr>
          <a:xfrm>
            <a:off x="768678" y="1466344"/>
            <a:ext cx="5926983" cy="916426"/>
          </a:xfrm>
          <a:prstGeom prst="rect">
            <a:avLst/>
          </a:prstGeom>
        </p:spPr>
        <p:txBody>
          <a:bodyPr lIns="0" tIns="0" rIns="0" bIns="0" rtlCol="0" anchor="t">
            <a:spAutoFit/>
          </a:bodyPr>
          <a:lstStyle/>
          <a:p>
            <a:pPr marL="0" lvl="0" indent="0" algn="l">
              <a:lnSpc>
                <a:spcPts val="7106"/>
              </a:lnSpc>
              <a:spcBef>
                <a:spcPct val="0"/>
              </a:spcBef>
            </a:pPr>
            <a:r>
              <a:rPr lang="en-US" sz="5921">
                <a:solidFill>
                  <a:srgbClr val="F4F6FC"/>
                </a:solidFill>
                <a:latin typeface="Roboto Bold"/>
              </a:rPr>
              <a:t>Age Distribution</a:t>
            </a:r>
          </a:p>
        </p:txBody>
      </p:sp>
      <p:sp>
        <p:nvSpPr>
          <p:cNvPr id="9" name="TextBox 9"/>
          <p:cNvSpPr txBox="1"/>
          <p:nvPr/>
        </p:nvSpPr>
        <p:spPr>
          <a:xfrm>
            <a:off x="768678" y="3200770"/>
            <a:ext cx="5926983" cy="1716512"/>
          </a:xfrm>
          <a:prstGeom prst="rect">
            <a:avLst/>
          </a:prstGeom>
        </p:spPr>
        <p:txBody>
          <a:bodyPr lIns="0" tIns="0" rIns="0" bIns="0" rtlCol="0" anchor="t">
            <a:spAutoFit/>
          </a:bodyPr>
          <a:lstStyle/>
          <a:p>
            <a:pPr marL="0" lvl="0" indent="0" algn="l">
              <a:lnSpc>
                <a:spcPts val="4630"/>
              </a:lnSpc>
              <a:spcBef>
                <a:spcPct val="0"/>
              </a:spcBef>
            </a:pPr>
            <a:r>
              <a:rPr lang="en-US" sz="3307">
                <a:solidFill>
                  <a:srgbClr val="FFFFFF"/>
                </a:solidFill>
                <a:latin typeface="Montserrat"/>
              </a:rPr>
              <a:t>Majority of the customers are between the age of 30 and 40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588</Words>
  <Application>Microsoft Office PowerPoint</Application>
  <PresentationFormat>Custom</PresentationFormat>
  <Paragraphs>65</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Montserrat</vt:lpstr>
      <vt:lpstr>Calibri</vt:lpstr>
      <vt:lpstr>Arial</vt:lpstr>
      <vt:lpstr>Montserrat Bold</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CUSTOMER CHURN</dc:title>
  <dc:creator>Nicole</dc:creator>
  <cp:lastModifiedBy>PC</cp:lastModifiedBy>
  <cp:revision>2</cp:revision>
  <dcterms:created xsi:type="dcterms:W3CDTF">2006-08-16T00:00:00Z</dcterms:created>
  <dcterms:modified xsi:type="dcterms:W3CDTF">2024-05-18T10:09:13Z</dcterms:modified>
  <dc:identifier>DAGFbEu3IWs</dc:identifier>
</cp:coreProperties>
</file>